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y="5143500" cx="9144000"/>
  <p:notesSz cx="6858000" cy="9144000"/>
  <p:embeddedFontLst>
    <p:embeddedFont>
      <p:font typeface="Fira Sans Extra Condensed Medium"/>
      <p:regular r:id="rId48"/>
      <p:bold r:id="rId49"/>
      <p:italic r:id="rId50"/>
      <p:boldItalic r:id="rId51"/>
    </p:embeddedFont>
    <p:embeddedFont>
      <p:font typeface="DM Serif Display"/>
      <p:regular r:id="rId52"/>
      <p:italic r:id="rId53"/>
    </p:embeddedFont>
    <p:embeddedFont>
      <p:font typeface="Open Sans Light"/>
      <p:regular r:id="rId54"/>
      <p:bold r:id="rId55"/>
      <p:italic r:id="rId56"/>
      <p:boldItalic r:id="rId57"/>
    </p:embeddedFont>
    <p:embeddedFont>
      <p:font typeface="Open Sans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2184651-8C9A-4CF6-B41D-C08174366810}">
  <a:tblStyle styleId="{72184651-8C9A-4CF6-B41D-C081743668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FiraSansExtraCondensedMedium-regular.fntdata"/><Relationship Id="rId47" Type="http://schemas.openxmlformats.org/officeDocument/2006/relationships/slide" Target="slides/slide40.xml"/><Relationship Id="rId49" Type="http://schemas.openxmlformats.org/officeDocument/2006/relationships/font" Target="fonts/FiraSansExtraCondensedMedium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1" Type="http://schemas.openxmlformats.org/officeDocument/2006/relationships/font" Target="fonts/OpenSans-bold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schemas.openxmlformats.org/officeDocument/2006/relationships/font" Target="fonts/OpenSans-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FiraSansExtraCondensedMedium-boldItalic.fntdata"/><Relationship Id="rId50" Type="http://schemas.openxmlformats.org/officeDocument/2006/relationships/font" Target="fonts/FiraSansExtraCondensedMedium-italic.fntdata"/><Relationship Id="rId53" Type="http://schemas.openxmlformats.org/officeDocument/2006/relationships/font" Target="fonts/DMSerifDisplay-italic.fntdata"/><Relationship Id="rId52" Type="http://schemas.openxmlformats.org/officeDocument/2006/relationships/font" Target="fonts/DMSerifDisplay-regular.fntdata"/><Relationship Id="rId11" Type="http://schemas.openxmlformats.org/officeDocument/2006/relationships/slide" Target="slides/slide4.xml"/><Relationship Id="rId55" Type="http://schemas.openxmlformats.org/officeDocument/2006/relationships/font" Target="fonts/OpenSansLight-bold.fntdata"/><Relationship Id="rId10" Type="http://schemas.openxmlformats.org/officeDocument/2006/relationships/slide" Target="slides/slide3.xml"/><Relationship Id="rId54" Type="http://schemas.openxmlformats.org/officeDocument/2006/relationships/font" Target="fonts/OpenSansLight-regular.fntdata"/><Relationship Id="rId13" Type="http://schemas.openxmlformats.org/officeDocument/2006/relationships/slide" Target="slides/slide6.xml"/><Relationship Id="rId57" Type="http://schemas.openxmlformats.org/officeDocument/2006/relationships/font" Target="fonts/OpenSansLight-boldItalic.fntdata"/><Relationship Id="rId12" Type="http://schemas.openxmlformats.org/officeDocument/2006/relationships/slide" Target="slides/slide5.xml"/><Relationship Id="rId56" Type="http://schemas.openxmlformats.org/officeDocument/2006/relationships/font" Target="fonts/OpenSansLight-italic.fntdata"/><Relationship Id="rId15" Type="http://schemas.openxmlformats.org/officeDocument/2006/relationships/slide" Target="slides/slide8.xml"/><Relationship Id="rId59" Type="http://schemas.openxmlformats.org/officeDocument/2006/relationships/font" Target="fonts/OpenSans-bold.fntdata"/><Relationship Id="rId14" Type="http://schemas.openxmlformats.org/officeDocument/2006/relationships/slide" Target="slides/slide7.xml"/><Relationship Id="rId58" Type="http://schemas.openxmlformats.org/officeDocument/2006/relationships/font" Target="fonts/OpenSans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66eb24e26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1266eb24e26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Allen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266eb24e26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1266eb24e26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2294d828d1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2294d828d1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294d828d1_0_1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294d828d1_0_1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2294d828d1_0_17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2294d828d1_0_1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266eb24e26_0_7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1266eb24e26_0_7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26a6cad36e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126a6cad36e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266eb24e26_0_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1266eb24e26_0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Sally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2294d828d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2294d828d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Sally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2294d828d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2294d828d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Sally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2294d828d1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2294d828d1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Sally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66eb24e26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1266eb24e26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Allen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2294d828d1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2294d828d1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rate: the lower more </a:t>
            </a:r>
            <a:r>
              <a:rPr lang="en"/>
              <a:t>shrinkage</a:t>
            </a:r>
            <a:r>
              <a:rPr lang="en"/>
              <a:t> for each iteration -&gt; prevent overfitting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Max_depth: the bigger -&gt; tree get bigger and more likely to overfit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N_estimator;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26a6cad36e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26a6cad36e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Sally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294d828d1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294d828d1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Sally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2294d828d1_1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2294d828d1_1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Lujain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26c258653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26c258653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Lujain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nn: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LSTM: combined all 3 different datasets, trained separate models for each asset class, number of assets classes times the 3 datasets; Rolling window timeline, 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2685f266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2685f266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Shrey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266eb24e26_0_10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g1266eb24e26_0_10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Shrey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2294d828d1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2294d828d1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data </a:t>
            </a:r>
            <a:r>
              <a:rPr lang="en">
                <a:solidFill>
                  <a:schemeClr val="dk1"/>
                </a:solidFill>
              </a:rPr>
              <a:t>-&gt; added in the table header</a:t>
            </a:r>
            <a:r>
              <a:rPr lang="en"/>
              <a:t> &amp; priority between the metrics -&gt; added in the previous section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will combine all the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convince client ex)Feature importance (XGB has built-in attribute for this) -&gt; added in next slides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values vs prediction -&gt; added in the table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2294d828d1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2294d828d1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26a6cad36e_5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126a6cad36e_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Recall is true </a:t>
            </a:r>
            <a:r>
              <a:rPr lang="en"/>
              <a:t>positive</a:t>
            </a:r>
            <a:r>
              <a:rPr lang="en"/>
              <a:t> rate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recall = low false negative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66eb24e26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1266eb24e26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Allen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2294d828d1_1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2294d828d1_1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Lujain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26ccd30c8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26ccd30c8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Lujain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2685f2665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12685f2665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Lujain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266eb24e26_0_1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g1266eb24e26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Lujain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266eb24e26_0_1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" name="Google Shape;502;g1266eb24e26_0_1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Lujain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66eb24e26_0_1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7" name="Google Shape;517;g1266eb24e26_0_1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26ecd938ce_2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4" name="Google Shape;524;g126ecd938ce_2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26d530b8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g126d530b8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F1 AUC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Example data: Retail Mutual Fund, conservative approach</a:t>
            </a:r>
            <a:br>
              <a:rPr lang="en"/>
            </a:br>
            <a:r>
              <a:rPr lang="en"/>
              <a:t>Asset class = AssetClass_Commodities/Materials-North America-USA-North America-Equity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FlowPCT: -0.066824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</a:t>
            </a:r>
            <a:r>
              <a:rPr lang="en"/>
              <a:t>low_scaled: 0.330908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assetsend_scaled: -0.637980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266eb24e26_0_1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4" name="Google Shape;544;g1266eb24e26_0_1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266eb24e26_0_1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g1266eb24e26_0_1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2294d828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12294d828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Allen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66eb24e26_0_1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4" name="Google Shape;604;g1266eb24e26_0_1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2294d828d1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12294d828d1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Allen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294d828d1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12294d828d1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Allen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294d828d1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2294d828d1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Allen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294d828d1_0_7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294d828d1_0_7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Allen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2294d828d1_0_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2294d828d1_0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 Cap → Large market capitalization </a:t>
            </a:r>
            <a:r>
              <a:rPr lang="en">
                <a:solidFill>
                  <a:schemeClr val="dk1"/>
                </a:solidFill>
              </a:rPr>
              <a:t>(Market value — over $10 billion)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 Cap → Mid market capitalization (Market value—between $2 and $10 billion)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 Cap → Small market capitalization (Market value — under $1 billion)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2449550" y="1472625"/>
            <a:ext cx="42450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2070875" y="2901600"/>
            <a:ext cx="50022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200"/>
              <a:buNone/>
              <a:defRPr>
                <a:solidFill>
                  <a:srgbClr val="CCCCCC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5"/>
          <p:cNvSpPr txBox="1"/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5"/>
          <p:cNvSpPr txBox="1"/>
          <p:nvPr>
            <p:ph idx="2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3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4" name="Google Shape;64;p15"/>
          <p:cNvSpPr txBox="1"/>
          <p:nvPr>
            <p:ph idx="4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5"/>
          <p:cNvSpPr txBox="1"/>
          <p:nvPr>
            <p:ph idx="5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6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7" name="Google Shape;67;p15"/>
          <p:cNvSpPr txBox="1"/>
          <p:nvPr>
            <p:ph idx="7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5"/>
          <p:cNvSpPr txBox="1"/>
          <p:nvPr>
            <p:ph idx="8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9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0" name="Google Shape;70;p15"/>
          <p:cNvSpPr txBox="1"/>
          <p:nvPr>
            <p:ph idx="13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5"/>
          <p:cNvSpPr txBox="1"/>
          <p:nvPr>
            <p:ph idx="14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5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3" name="Google Shape;73;p15"/>
          <p:cNvSpPr txBox="1"/>
          <p:nvPr>
            <p:ph idx="16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15"/>
          <p:cNvSpPr txBox="1"/>
          <p:nvPr>
            <p:ph idx="17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8" type="ctrTitle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6" name="Google Shape;76;p15"/>
          <p:cNvSpPr txBox="1"/>
          <p:nvPr>
            <p:ph idx="19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15"/>
          <p:cNvSpPr txBox="1"/>
          <p:nvPr>
            <p:ph idx="20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8" name="Google Shape;78;p15"/>
          <p:cNvSpPr/>
          <p:nvPr/>
        </p:nvSpPr>
        <p:spPr>
          <a:xfrm>
            <a:off x="737900" y="547725"/>
            <a:ext cx="749700" cy="486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5"/>
          <p:cNvSpPr txBox="1"/>
          <p:nvPr>
            <p:ph idx="21"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" name="Google Shape;80;p15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3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14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1">
  <p:cSld name="CUSTOM_7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title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93" name="Google Shape;93;p18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+ subtitle">
  <p:cSld name="CUSTOM_15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subTitle"/>
          </p:nvPr>
        </p:nvSpPr>
        <p:spPr>
          <a:xfrm>
            <a:off x="3531568" y="3311625"/>
            <a:ext cx="49818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CUSTOM_16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800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2" type="subTitle"/>
          </p:nvPr>
        </p:nvSpPr>
        <p:spPr>
          <a:xfrm>
            <a:off x="934666" y="2571750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B7B7B7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02" name="Google Shape;102;p20"/>
          <p:cNvSpPr txBox="1"/>
          <p:nvPr>
            <p:ph idx="3" type="subTitle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4" type="subTitle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 1">
  <p:cSld name="CUSTOM_17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ctrTitle"/>
          </p:nvPr>
        </p:nvSpPr>
        <p:spPr>
          <a:xfrm>
            <a:off x="4255475" y="42563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7" name="Google Shape;107;p21"/>
          <p:cNvSpPr txBox="1"/>
          <p:nvPr>
            <p:ph idx="1" type="subTitle"/>
          </p:nvPr>
        </p:nvSpPr>
        <p:spPr>
          <a:xfrm>
            <a:off x="4255475" y="961206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21"/>
          <p:cNvSpPr txBox="1"/>
          <p:nvPr>
            <p:ph idx="2" type="ctrTitle"/>
          </p:nvPr>
        </p:nvSpPr>
        <p:spPr>
          <a:xfrm>
            <a:off x="6084275" y="184794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9" name="Google Shape;109;p21"/>
          <p:cNvSpPr txBox="1"/>
          <p:nvPr>
            <p:ph idx="3" type="subTitle"/>
          </p:nvPr>
        </p:nvSpPr>
        <p:spPr>
          <a:xfrm>
            <a:off x="6084275" y="2383516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1"/>
          <p:cNvSpPr txBox="1"/>
          <p:nvPr>
            <p:ph idx="4" type="ctrTitle"/>
          </p:nvPr>
        </p:nvSpPr>
        <p:spPr>
          <a:xfrm>
            <a:off x="723600" y="470625"/>
            <a:ext cx="25932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1" name="Google Shape;111;p21"/>
          <p:cNvSpPr txBox="1"/>
          <p:nvPr>
            <p:ph idx="5" type="ctrTitle"/>
          </p:nvPr>
        </p:nvSpPr>
        <p:spPr>
          <a:xfrm>
            <a:off x="1178425" y="184858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21"/>
          <p:cNvSpPr txBox="1"/>
          <p:nvPr>
            <p:ph idx="6" type="subTitle"/>
          </p:nvPr>
        </p:nvSpPr>
        <p:spPr>
          <a:xfrm>
            <a:off x="1217925" y="2384159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3" name="Google Shape;113;p21"/>
          <p:cNvSpPr txBox="1"/>
          <p:nvPr>
            <p:ph idx="7" type="ctrTitle"/>
          </p:nvPr>
        </p:nvSpPr>
        <p:spPr>
          <a:xfrm>
            <a:off x="3007225" y="327089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1"/>
          <p:cNvSpPr txBox="1"/>
          <p:nvPr>
            <p:ph idx="8" type="subTitle"/>
          </p:nvPr>
        </p:nvSpPr>
        <p:spPr>
          <a:xfrm>
            <a:off x="3046725" y="3806469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5" name="Google Shape;115;p21"/>
          <p:cNvSpPr/>
          <p:nvPr/>
        </p:nvSpPr>
        <p:spPr>
          <a:xfrm>
            <a:off x="3369388" y="-83450"/>
            <a:ext cx="667500" cy="3019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1"/>
          <p:cNvSpPr/>
          <p:nvPr/>
        </p:nvSpPr>
        <p:spPr>
          <a:xfrm>
            <a:off x="5190088" y="2106525"/>
            <a:ext cx="667500" cy="311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s 2">
  <p:cSld name="TITLE_ONLY_3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0" name="Google Shape;120;p22"/>
          <p:cNvSpPr txBox="1"/>
          <p:nvPr>
            <p:ph idx="1" type="subTitle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1" name="Google Shape;121;p22"/>
          <p:cNvSpPr txBox="1"/>
          <p:nvPr>
            <p:ph idx="2" type="subTitle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2" name="Google Shape;122;p22"/>
          <p:cNvSpPr txBox="1"/>
          <p:nvPr>
            <p:ph idx="3" type="ctrTitle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2">
  <p:cSld name="CUSTOM_18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3"/>
          <p:cNvSpPr txBox="1"/>
          <p:nvPr>
            <p:ph type="ctrTitle"/>
          </p:nvPr>
        </p:nvSpPr>
        <p:spPr>
          <a:xfrm flipH="1">
            <a:off x="27301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>
                <a:solidFill>
                  <a:srgbClr val="B7B7B7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27" name="Google Shape;127;p23"/>
          <p:cNvSpPr txBox="1"/>
          <p:nvPr>
            <p:ph idx="2" type="title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>
                <a:solidFill>
                  <a:srgbClr val="B7B7B7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28" name="Google Shape;128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6_1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3">
  <p:cSld name="CUSTOM_20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134" name="Google Shape;134;p25"/>
          <p:cNvSpPr txBox="1"/>
          <p:nvPr>
            <p:ph idx="2" type="title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35" name="Google Shape;135;p25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2">
  <p:cSld name="CUSTOM_6_1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ctrTitle"/>
          </p:nvPr>
        </p:nvSpPr>
        <p:spPr>
          <a:xfrm>
            <a:off x="2120944" y="1395950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9" name="Google Shape;139;p26"/>
          <p:cNvSpPr txBox="1"/>
          <p:nvPr>
            <p:ph idx="1" type="subTitle"/>
          </p:nvPr>
        </p:nvSpPr>
        <p:spPr>
          <a:xfrm>
            <a:off x="2120944" y="1857424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0" name="Google Shape;140;p26"/>
          <p:cNvSpPr txBox="1"/>
          <p:nvPr>
            <p:ph idx="2" type="ctrTitle"/>
          </p:nvPr>
        </p:nvSpPr>
        <p:spPr>
          <a:xfrm>
            <a:off x="4593656" y="1392550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1" name="Google Shape;141;p26"/>
          <p:cNvSpPr txBox="1"/>
          <p:nvPr>
            <p:ph idx="3" type="subTitle"/>
          </p:nvPr>
        </p:nvSpPr>
        <p:spPr>
          <a:xfrm>
            <a:off x="5196656" y="1854021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2" name="Google Shape;142;p26"/>
          <p:cNvSpPr txBox="1"/>
          <p:nvPr>
            <p:ph idx="4" type="ctrTitle"/>
          </p:nvPr>
        </p:nvSpPr>
        <p:spPr>
          <a:xfrm>
            <a:off x="2120944" y="2921676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3" name="Google Shape;143;p26"/>
          <p:cNvSpPr txBox="1"/>
          <p:nvPr>
            <p:ph idx="5" type="subTitle"/>
          </p:nvPr>
        </p:nvSpPr>
        <p:spPr>
          <a:xfrm>
            <a:off x="2120944" y="3383150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4" name="Google Shape;144;p26"/>
          <p:cNvSpPr txBox="1"/>
          <p:nvPr>
            <p:ph idx="6" type="ctrTitle"/>
          </p:nvPr>
        </p:nvSpPr>
        <p:spPr>
          <a:xfrm>
            <a:off x="4593656" y="2918279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" name="Google Shape;145;p26"/>
          <p:cNvSpPr txBox="1"/>
          <p:nvPr>
            <p:ph idx="7" type="subTitle"/>
          </p:nvPr>
        </p:nvSpPr>
        <p:spPr>
          <a:xfrm>
            <a:off x="5196656" y="3379749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6" name="Google Shape;146;p26"/>
          <p:cNvSpPr txBox="1"/>
          <p:nvPr>
            <p:ph idx="8"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7" name="Google Shape;147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2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idx="1" type="subTitle"/>
          </p:nvPr>
        </p:nvSpPr>
        <p:spPr>
          <a:xfrm>
            <a:off x="865200" y="3035650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0" name="Google Shape;150;p27"/>
          <p:cNvSpPr txBox="1"/>
          <p:nvPr>
            <p:ph idx="2" type="subTitle"/>
          </p:nvPr>
        </p:nvSpPr>
        <p:spPr>
          <a:xfrm>
            <a:off x="3663000" y="3035650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1" name="Google Shape;151;p27"/>
          <p:cNvSpPr txBox="1"/>
          <p:nvPr>
            <p:ph type="ctrTitle"/>
          </p:nvPr>
        </p:nvSpPr>
        <p:spPr>
          <a:xfrm>
            <a:off x="464600" y="27270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2" name="Google Shape;152;p27"/>
          <p:cNvSpPr txBox="1"/>
          <p:nvPr>
            <p:ph idx="3" type="ctrTitle"/>
          </p:nvPr>
        </p:nvSpPr>
        <p:spPr>
          <a:xfrm>
            <a:off x="3262350" y="27270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3" name="Google Shape;153;p27"/>
          <p:cNvSpPr txBox="1"/>
          <p:nvPr>
            <p:ph idx="4" type="subTitle"/>
          </p:nvPr>
        </p:nvSpPr>
        <p:spPr>
          <a:xfrm>
            <a:off x="6460750" y="3035650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4" name="Google Shape;154;p27"/>
          <p:cNvSpPr txBox="1"/>
          <p:nvPr>
            <p:ph idx="5" type="ctrTitle"/>
          </p:nvPr>
        </p:nvSpPr>
        <p:spPr>
          <a:xfrm>
            <a:off x="6060100" y="27270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5" name="Google Shape;155;p27"/>
          <p:cNvSpPr txBox="1"/>
          <p:nvPr>
            <p:ph idx="6"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" name="Google Shape;156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4">
  <p:cSld name="CUSTOM_22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8"/>
          <p:cNvSpPr txBox="1"/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160" name="Google Shape;160;p28"/>
          <p:cNvSpPr txBox="1"/>
          <p:nvPr>
            <p:ph idx="2" type="title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61" name="Google Shape;161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5">
  <p:cSld name="CUSTOM_23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164" name="Google Shape;164;p29"/>
          <p:cNvSpPr txBox="1"/>
          <p:nvPr>
            <p:ph idx="2" type="title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65" name="Google Shape;165;p29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6">
  <p:cSld name="CUSTOM_24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0"/>
          <p:cNvSpPr txBox="1"/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70" name="Google Shape;170;p30"/>
          <p:cNvSpPr txBox="1"/>
          <p:nvPr>
            <p:ph idx="2" type="title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0"/>
              <a:buNone/>
              <a:defRPr sz="16000">
                <a:solidFill>
                  <a:srgbClr val="D9D9D9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71" name="Google Shape;171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1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ctrTitle"/>
          </p:nvPr>
        </p:nvSpPr>
        <p:spPr>
          <a:xfrm>
            <a:off x="1263150" y="1910650"/>
            <a:ext cx="133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4" name="Google Shape;174;p31"/>
          <p:cNvSpPr txBox="1"/>
          <p:nvPr>
            <p:ph idx="1" type="subTitle"/>
          </p:nvPr>
        </p:nvSpPr>
        <p:spPr>
          <a:xfrm>
            <a:off x="1310100" y="2426522"/>
            <a:ext cx="12444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5" name="Google Shape;175;p31"/>
          <p:cNvSpPr txBox="1"/>
          <p:nvPr>
            <p:ph idx="2" type="ctrTitle"/>
          </p:nvPr>
        </p:nvSpPr>
        <p:spPr>
          <a:xfrm>
            <a:off x="3902700" y="1910650"/>
            <a:ext cx="133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6" name="Google Shape;176;p31"/>
          <p:cNvSpPr txBox="1"/>
          <p:nvPr>
            <p:ph idx="3" type="subTitle"/>
          </p:nvPr>
        </p:nvSpPr>
        <p:spPr>
          <a:xfrm>
            <a:off x="3949650" y="2426522"/>
            <a:ext cx="12444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7" name="Google Shape;177;p31"/>
          <p:cNvSpPr txBox="1"/>
          <p:nvPr>
            <p:ph idx="4" type="ctrTitle"/>
          </p:nvPr>
        </p:nvSpPr>
        <p:spPr>
          <a:xfrm>
            <a:off x="6589500" y="1910650"/>
            <a:ext cx="133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8" name="Google Shape;178;p31"/>
          <p:cNvSpPr txBox="1"/>
          <p:nvPr>
            <p:ph idx="5" type="subTitle"/>
          </p:nvPr>
        </p:nvSpPr>
        <p:spPr>
          <a:xfrm>
            <a:off x="6636450" y="2426522"/>
            <a:ext cx="12444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31"/>
          <p:cNvSpPr txBox="1"/>
          <p:nvPr>
            <p:ph idx="6" type="title"/>
          </p:nvPr>
        </p:nvSpPr>
        <p:spPr>
          <a:xfrm>
            <a:off x="1422605" y="3223975"/>
            <a:ext cx="101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80" name="Google Shape;180;p31"/>
          <p:cNvSpPr txBox="1"/>
          <p:nvPr>
            <p:ph idx="7" type="title"/>
          </p:nvPr>
        </p:nvSpPr>
        <p:spPr>
          <a:xfrm>
            <a:off x="4038680" y="3223975"/>
            <a:ext cx="101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81" name="Google Shape;181;p31"/>
          <p:cNvSpPr txBox="1"/>
          <p:nvPr>
            <p:ph idx="8" type="title"/>
          </p:nvPr>
        </p:nvSpPr>
        <p:spPr>
          <a:xfrm>
            <a:off x="6749255" y="3223975"/>
            <a:ext cx="101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82" name="Google Shape;182;p31"/>
          <p:cNvSpPr txBox="1"/>
          <p:nvPr>
            <p:ph idx="9"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3" name="Google Shape;183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_1_2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86" name="Google Shape;186;p32"/>
          <p:cNvSpPr txBox="1"/>
          <p:nvPr>
            <p:ph idx="1" type="subTitle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7" name="Google Shape;187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25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0" name="Google Shape;190;p33"/>
          <p:cNvSpPr txBox="1"/>
          <p:nvPr>
            <p:ph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1" name="Google Shape;191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idx="1" type="body"/>
          </p:nvPr>
        </p:nvSpPr>
        <p:spPr>
          <a:xfrm>
            <a:off x="642050" y="1830000"/>
            <a:ext cx="53082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4" name="Google Shape;194;p34"/>
          <p:cNvSpPr txBox="1"/>
          <p:nvPr>
            <p:ph idx="2" type="subTitle"/>
          </p:nvPr>
        </p:nvSpPr>
        <p:spPr>
          <a:xfrm>
            <a:off x="723600" y="991050"/>
            <a:ext cx="3655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5" name="Google Shape;195;p34"/>
          <p:cNvSpPr txBox="1"/>
          <p:nvPr>
            <p:ph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6" name="Google Shape;196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6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7">
    <p:bg>
      <p:bgPr>
        <a:solidFill>
          <a:srgbClr val="FFFFFF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2.png"/><Relationship Id="rId4" Type="http://schemas.openxmlformats.org/officeDocument/2006/relationships/image" Target="../media/image28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/>
          <p:nvPr/>
        </p:nvSpPr>
        <p:spPr>
          <a:xfrm rot="10800000">
            <a:off x="7782000" y="367900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37"/>
          <p:cNvSpPr/>
          <p:nvPr/>
        </p:nvSpPr>
        <p:spPr>
          <a:xfrm>
            <a:off x="381075" y="3949313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37"/>
          <p:cNvSpPr txBox="1"/>
          <p:nvPr>
            <p:ph idx="1" type="subTitle"/>
          </p:nvPr>
        </p:nvSpPr>
        <p:spPr>
          <a:xfrm>
            <a:off x="2540500" y="3439600"/>
            <a:ext cx="4064700" cy="1205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Team B5: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Lujain Alqassar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Yesol Lee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Ta-Wei Wang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Shrey Sood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Yilun Wang</a:t>
            </a:r>
            <a:endParaRPr/>
          </a:p>
        </p:txBody>
      </p:sp>
      <p:sp>
        <p:nvSpPr>
          <p:cNvPr id="208" name="Google Shape;208;p37"/>
          <p:cNvSpPr txBox="1"/>
          <p:nvPr>
            <p:ph type="ctrTitle"/>
          </p:nvPr>
        </p:nvSpPr>
        <p:spPr>
          <a:xfrm>
            <a:off x="2450352" y="1629025"/>
            <a:ext cx="42450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3500">
                <a:solidFill>
                  <a:srgbClr val="F3F3F3"/>
                </a:solidFill>
              </a:rPr>
              <a:t>Modeling for a Tradable Signal</a:t>
            </a:r>
            <a:endParaRPr sz="3500"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2500">
                <a:solidFill>
                  <a:schemeClr val="lt1"/>
                </a:solidFill>
              </a:rPr>
              <a:t>Spinnaker Analytics</a:t>
            </a:r>
            <a:endParaRPr sz="2500">
              <a:solidFill>
                <a:srgbClr val="F3F3F3"/>
              </a:solidFill>
            </a:endParaRPr>
          </a:p>
        </p:txBody>
      </p:sp>
      <p:sp>
        <p:nvSpPr>
          <p:cNvPr id="209" name="Google Shape;209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6"/>
          <p:cNvSpPr txBox="1"/>
          <p:nvPr>
            <p:ph type="ctrTitle"/>
          </p:nvPr>
        </p:nvSpPr>
        <p:spPr>
          <a:xfrm flipH="1">
            <a:off x="27301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F3F3F3"/>
                </a:solidFill>
              </a:rPr>
              <a:t>Initial Exploratory Data Analysis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90" name="Google Shape;290;p46"/>
          <p:cNvSpPr txBox="1"/>
          <p:nvPr>
            <p:ph idx="2" type="title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rgbClr val="F3F3F3"/>
                </a:solidFill>
              </a:rPr>
              <a:t>02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91" name="Google Shape;291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 txBox="1"/>
          <p:nvPr>
            <p:ph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Merged Dataset</a:t>
            </a:r>
            <a:endParaRPr u="sng"/>
          </a:p>
        </p:txBody>
      </p:sp>
      <p:sp>
        <p:nvSpPr>
          <p:cNvPr id="297" name="Google Shape;297;p47"/>
          <p:cNvSpPr txBox="1"/>
          <p:nvPr/>
        </p:nvSpPr>
        <p:spPr>
          <a:xfrm>
            <a:off x="714300" y="518400"/>
            <a:ext cx="771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Open Sans Light"/>
              <a:buChar char="●"/>
            </a:pPr>
            <a:r>
              <a:rPr lang="en" sz="1800">
                <a:latin typeface="DM Serif Display"/>
                <a:ea typeface="DM Serif Display"/>
                <a:cs typeface="DM Serif Display"/>
                <a:sym typeface="DM Serif Display"/>
              </a:rPr>
              <a:t>Heatmap for ‘Flow’ and ‘</a:t>
            </a:r>
            <a:r>
              <a:rPr lang="en" sz="1800">
                <a:latin typeface="DM Serif Display"/>
                <a:ea typeface="DM Serif Display"/>
                <a:cs typeface="DM Serif Display"/>
                <a:sym typeface="DM Serif Display"/>
              </a:rPr>
              <a:t>PortfolioChangePct</a:t>
            </a:r>
            <a:r>
              <a:rPr lang="en" sz="1800">
                <a:latin typeface="DM Serif Display"/>
                <a:ea typeface="DM Serif Display"/>
                <a:cs typeface="DM Serif Display"/>
                <a:sym typeface="DM Serif Display"/>
              </a:rPr>
              <a:t>’</a:t>
            </a:r>
            <a:endParaRPr sz="18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298" name="Google Shape;29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50" y="980100"/>
            <a:ext cx="4018100" cy="29192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9" name="Google Shape;299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" name="Google Shape;300;p47"/>
          <p:cNvSpPr txBox="1"/>
          <p:nvPr/>
        </p:nvSpPr>
        <p:spPr>
          <a:xfrm>
            <a:off x="714300" y="4142650"/>
            <a:ext cx="77154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Institutional Mutual Fund and ETF have a higher correlation.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PortfolioChangePct: All three align with each other with a near 1 correlation  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301" name="Google Shape;30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430" y="980100"/>
            <a:ext cx="4242196" cy="29192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8"/>
          <p:cNvSpPr txBox="1"/>
          <p:nvPr>
            <p:ph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Merged Dataset</a:t>
            </a:r>
            <a:endParaRPr u="sng"/>
          </a:p>
        </p:txBody>
      </p:sp>
      <p:sp>
        <p:nvSpPr>
          <p:cNvPr id="307" name="Google Shape;307;p48"/>
          <p:cNvSpPr txBox="1"/>
          <p:nvPr/>
        </p:nvSpPr>
        <p:spPr>
          <a:xfrm>
            <a:off x="714300" y="518400"/>
            <a:ext cx="771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Open Sans Light"/>
              <a:buChar char="●"/>
            </a:pPr>
            <a:r>
              <a:rPr lang="en" sz="1800">
                <a:latin typeface="DM Serif Display"/>
                <a:ea typeface="DM Serif Display"/>
                <a:cs typeface="DM Serif Display"/>
                <a:sym typeface="DM Serif Display"/>
              </a:rPr>
              <a:t>Lineplots by Year</a:t>
            </a:r>
            <a:endParaRPr sz="18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08" name="Google Shape;308;p48"/>
          <p:cNvSpPr txBox="1"/>
          <p:nvPr/>
        </p:nvSpPr>
        <p:spPr>
          <a:xfrm>
            <a:off x="6391800" y="1191450"/>
            <a:ext cx="1932000" cy="641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0795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 Light"/>
              <a:buChar char="●"/>
            </a:pPr>
            <a:r>
              <a:rPr lang="en" sz="900">
                <a:latin typeface="DM Serif Display"/>
                <a:ea typeface="DM Serif Display"/>
                <a:cs typeface="DM Serif Display"/>
                <a:sym typeface="DM Serif Display"/>
              </a:rPr>
              <a:t>Red: Institutional Mutual Funds</a:t>
            </a:r>
            <a:endParaRPr sz="9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11430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DM Serif Display"/>
              <a:buChar char="●"/>
            </a:pPr>
            <a:r>
              <a:rPr lang="en" sz="900">
                <a:latin typeface="DM Serif Display"/>
                <a:ea typeface="DM Serif Display"/>
                <a:cs typeface="DM Serif Display"/>
                <a:sym typeface="DM Serif Display"/>
              </a:rPr>
              <a:t>Green: Retail Mutual Funds</a:t>
            </a:r>
            <a:endParaRPr sz="9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11430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DM Serif Display"/>
              <a:buChar char="●"/>
            </a:pPr>
            <a:r>
              <a:rPr lang="en" sz="900">
                <a:latin typeface="DM Serif Display"/>
                <a:ea typeface="DM Serif Display"/>
                <a:cs typeface="DM Serif Display"/>
                <a:sym typeface="DM Serif Display"/>
              </a:rPr>
              <a:t>Blue: ETF</a:t>
            </a:r>
            <a:endParaRPr sz="9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09" name="Google Shape;309;p48"/>
          <p:cNvSpPr txBox="1"/>
          <p:nvPr/>
        </p:nvSpPr>
        <p:spPr>
          <a:xfrm>
            <a:off x="521725" y="3399650"/>
            <a:ext cx="80349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Institutional mutual fund and etf increased while retail mutual funds decreased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Two obvious decreases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2008: Global Financial Crisis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2014: Russian Financial Crisis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10" name="Google Shape;310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1" name="Google Shape;311;p48"/>
          <p:cNvPicPr preferRelativeResize="0"/>
          <p:nvPr/>
        </p:nvPicPr>
        <p:blipFill rotWithShape="1">
          <a:blip r:embed="rId3">
            <a:alphaModFix/>
          </a:blip>
          <a:srcRect b="0" l="0" r="66843" t="0"/>
          <a:stretch/>
        </p:blipFill>
        <p:spPr>
          <a:xfrm>
            <a:off x="648450" y="1130575"/>
            <a:ext cx="2664049" cy="211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2" name="Google Shape;312;p48"/>
          <p:cNvPicPr preferRelativeResize="0"/>
          <p:nvPr/>
        </p:nvPicPr>
        <p:blipFill rotWithShape="1">
          <a:blip r:embed="rId3">
            <a:alphaModFix/>
          </a:blip>
          <a:srcRect b="0" l="67617" r="0" t="0"/>
          <a:stretch/>
        </p:blipFill>
        <p:spPr>
          <a:xfrm>
            <a:off x="3551199" y="1130575"/>
            <a:ext cx="2601902" cy="211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9"/>
          <p:cNvSpPr txBox="1"/>
          <p:nvPr>
            <p:ph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Merged Dataset</a:t>
            </a:r>
            <a:endParaRPr u="sng"/>
          </a:p>
        </p:txBody>
      </p:sp>
      <p:sp>
        <p:nvSpPr>
          <p:cNvPr id="318" name="Google Shape;318;p49"/>
          <p:cNvSpPr txBox="1"/>
          <p:nvPr/>
        </p:nvSpPr>
        <p:spPr>
          <a:xfrm>
            <a:off x="714300" y="518400"/>
            <a:ext cx="771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Open Sans Light"/>
              <a:buChar char="●"/>
            </a:pPr>
            <a:r>
              <a:rPr lang="en" sz="1800">
                <a:latin typeface="DM Serif Display"/>
                <a:ea typeface="DM Serif Display"/>
                <a:cs typeface="DM Serif Display"/>
                <a:sym typeface="DM Serif Display"/>
              </a:rPr>
              <a:t>Lineplots by Month</a:t>
            </a:r>
            <a:endParaRPr sz="18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19" name="Google Shape;319;p49"/>
          <p:cNvSpPr txBox="1"/>
          <p:nvPr/>
        </p:nvSpPr>
        <p:spPr>
          <a:xfrm>
            <a:off x="507550" y="3379975"/>
            <a:ext cx="71925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Flow increases from Jan. to Dec. for Mutual Funds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‘PortfolioChangePct’ are more uniformed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Higher percentages around March, April, and December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20" name="Google Shape;320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1" name="Google Shape;321;p49"/>
          <p:cNvPicPr preferRelativeResize="0"/>
          <p:nvPr/>
        </p:nvPicPr>
        <p:blipFill rotWithShape="1">
          <a:blip r:embed="rId3">
            <a:alphaModFix/>
          </a:blip>
          <a:srcRect b="0" l="0" r="66723" t="0"/>
          <a:stretch/>
        </p:blipFill>
        <p:spPr>
          <a:xfrm>
            <a:off x="635500" y="1098075"/>
            <a:ext cx="2673777" cy="21185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2" name="Google Shape;322;p49"/>
          <p:cNvPicPr preferRelativeResize="0"/>
          <p:nvPr/>
        </p:nvPicPr>
        <p:blipFill rotWithShape="1">
          <a:blip r:embed="rId3">
            <a:alphaModFix/>
          </a:blip>
          <a:srcRect b="0" l="67616" r="0" t="0"/>
          <a:stretch/>
        </p:blipFill>
        <p:spPr>
          <a:xfrm>
            <a:off x="3471701" y="1098075"/>
            <a:ext cx="2601902" cy="21185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3" name="Google Shape;323;p49"/>
          <p:cNvSpPr txBox="1"/>
          <p:nvPr/>
        </p:nvSpPr>
        <p:spPr>
          <a:xfrm>
            <a:off x="6391800" y="1191450"/>
            <a:ext cx="1916400" cy="641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0795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 Light"/>
              <a:buChar char="●"/>
            </a:pPr>
            <a:r>
              <a:rPr lang="en" sz="900">
                <a:latin typeface="DM Serif Display"/>
                <a:ea typeface="DM Serif Display"/>
                <a:cs typeface="DM Serif Display"/>
                <a:sym typeface="DM Serif Display"/>
              </a:rPr>
              <a:t>Red: Institutional Mutual Funds</a:t>
            </a:r>
            <a:endParaRPr sz="9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11430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DM Serif Display"/>
              <a:buChar char="●"/>
            </a:pPr>
            <a:r>
              <a:rPr lang="en" sz="900">
                <a:latin typeface="DM Serif Display"/>
                <a:ea typeface="DM Serif Display"/>
                <a:cs typeface="DM Serif Display"/>
                <a:sym typeface="DM Serif Display"/>
              </a:rPr>
              <a:t>Green: Retail Mutual Funds</a:t>
            </a:r>
            <a:endParaRPr sz="9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11430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DM Serif Display"/>
              <a:buChar char="●"/>
            </a:pPr>
            <a:r>
              <a:rPr lang="en" sz="900">
                <a:latin typeface="DM Serif Display"/>
                <a:ea typeface="DM Serif Display"/>
                <a:cs typeface="DM Serif Display"/>
                <a:sym typeface="DM Serif Display"/>
              </a:rPr>
              <a:t>Blue: ETF</a:t>
            </a:r>
            <a:endParaRPr sz="9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0"/>
          <p:cNvSpPr txBox="1"/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F3F3F3"/>
                </a:solidFill>
              </a:rPr>
              <a:t>Business Plan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329" name="Google Shape;329;p50"/>
          <p:cNvSpPr txBox="1"/>
          <p:nvPr>
            <p:ph idx="2" type="title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rgbClr val="F3F3F3"/>
                </a:solidFill>
              </a:rPr>
              <a:t>03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330" name="Google Shape;330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651" r="661" t="1526"/>
          <a:stretch/>
        </p:blipFill>
        <p:spPr>
          <a:xfrm>
            <a:off x="-20175" y="0"/>
            <a:ext cx="9164223" cy="51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51"/>
          <p:cNvSpPr txBox="1"/>
          <p:nvPr>
            <p:ph idx="1" type="subTitle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n">
                <a:solidFill>
                  <a:srgbClr val="F3F3F3"/>
                </a:solidFill>
              </a:rPr>
              <a:t>Business Plan Statement</a:t>
            </a:r>
            <a:endParaRPr sz="2800">
              <a:solidFill>
                <a:srgbClr val="F3F3F3"/>
              </a:solidFill>
            </a:endParaRPr>
          </a:p>
        </p:txBody>
      </p:sp>
      <p:sp>
        <p:nvSpPr>
          <p:cNvPr id="337" name="Google Shape;337;p51"/>
          <p:cNvSpPr/>
          <p:nvPr/>
        </p:nvSpPr>
        <p:spPr>
          <a:xfrm>
            <a:off x="4610050" y="-42600"/>
            <a:ext cx="4533900" cy="5173800"/>
          </a:xfrm>
          <a:prstGeom prst="rect">
            <a:avLst/>
          </a:prstGeom>
          <a:solidFill>
            <a:srgbClr val="F3F3F3">
              <a:alpha val="72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51"/>
          <p:cNvSpPr txBox="1"/>
          <p:nvPr>
            <p:ph idx="4" type="subTitle"/>
          </p:nvPr>
        </p:nvSpPr>
        <p:spPr>
          <a:xfrm>
            <a:off x="5371301" y="2571750"/>
            <a:ext cx="32460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Whether to buy/sell a portfolio due to the relationship between FlowPct and Assetsend to PorfolioChangePct.</a:t>
            </a:r>
            <a:endParaRPr sz="1600"/>
          </a:p>
        </p:txBody>
      </p:sp>
      <p:sp>
        <p:nvSpPr>
          <p:cNvPr id="339" name="Google Shape;339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2"/>
          <p:cNvSpPr txBox="1"/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F3F3F3"/>
                </a:solidFill>
              </a:rPr>
              <a:t>Models Built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345" name="Google Shape;345;p52"/>
          <p:cNvSpPr txBox="1"/>
          <p:nvPr>
            <p:ph idx="2" type="title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rgbClr val="F3F3F3"/>
                </a:solidFill>
              </a:rPr>
              <a:t>04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346" name="Google Shape;346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3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Models Built</a:t>
            </a:r>
            <a:endParaRPr sz="1800" u="sng"/>
          </a:p>
        </p:txBody>
      </p:sp>
      <p:sp>
        <p:nvSpPr>
          <p:cNvPr id="352" name="Google Shape;352;p53"/>
          <p:cNvSpPr txBox="1"/>
          <p:nvPr/>
        </p:nvSpPr>
        <p:spPr>
          <a:xfrm>
            <a:off x="565200" y="382875"/>
            <a:ext cx="7715400" cy="47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&lt;Modeling Categories&gt;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Classification models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Predict next week’s </a:t>
            </a: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tradable signal</a:t>
            </a: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 by using this week’s data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2 approaches, aggressive and conservative, with different cut offs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Aggressive approach baseline: 5%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Conservative approach baseline: 3%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Linear Regression models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Predict next week’s </a:t>
            </a: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PortfolioChangePct</a:t>
            </a: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 by using other variables of past week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Neural Networks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Predict next week’s </a:t>
            </a: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PortfolioChangePct</a:t>
            </a: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 with the merged dataset 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Time Series models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Predict variables by using historical data of the variables in the dataset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53" name="Google Shape;353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Models Built</a:t>
            </a:r>
            <a:endParaRPr sz="1800" u="sng"/>
          </a:p>
        </p:txBody>
      </p:sp>
      <p:sp>
        <p:nvSpPr>
          <p:cNvPr id="359" name="Google Shape;359;p54"/>
          <p:cNvSpPr txBox="1"/>
          <p:nvPr/>
        </p:nvSpPr>
        <p:spPr>
          <a:xfrm>
            <a:off x="565200" y="382875"/>
            <a:ext cx="7715400" cy="17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&lt;Classification Model&gt;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 Light"/>
              <a:buChar char="●"/>
            </a:pPr>
            <a:r>
              <a:rPr lang="en" sz="1500">
                <a:latin typeface="Open Sans Light"/>
                <a:ea typeface="Open Sans Light"/>
                <a:cs typeface="Open Sans Light"/>
                <a:sym typeface="Open Sans Light"/>
              </a:rPr>
              <a:t>Tried out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4 different </a:t>
            </a:r>
            <a:r>
              <a:rPr lang="en" sz="1500">
                <a:latin typeface="Open Sans Light"/>
                <a:ea typeface="Open Sans Light"/>
                <a:cs typeface="Open Sans Light"/>
                <a:sym typeface="Open Sans Light"/>
              </a:rPr>
              <a:t>classification models </a:t>
            </a:r>
            <a:endParaRPr sz="15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 Light"/>
              <a:buChar char="●"/>
            </a:pPr>
            <a:r>
              <a:rPr lang="en" sz="1500">
                <a:latin typeface="Open Sans Light"/>
                <a:ea typeface="Open Sans Light"/>
                <a:cs typeface="Open Sans Light"/>
                <a:sym typeface="Open Sans Light"/>
              </a:rPr>
              <a:t>Target variable: Tradable signal of next week</a:t>
            </a:r>
            <a:endParaRPr sz="15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 Light"/>
              <a:buChar char="●"/>
            </a:pPr>
            <a:r>
              <a:rPr lang="en" sz="1500">
                <a:latin typeface="Open Sans Light"/>
                <a:ea typeface="Open Sans Light"/>
                <a:cs typeface="Open Sans Light"/>
                <a:sym typeface="Open Sans Light"/>
              </a:rPr>
              <a:t>Predictor variables: flow, flow_pct, asset end, 20 asset class indicators </a:t>
            </a:r>
            <a:endParaRPr sz="15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 Light"/>
              <a:buChar char="●"/>
            </a:pPr>
            <a:r>
              <a:rPr lang="en" sz="1500">
                <a:latin typeface="Open Sans Light"/>
                <a:ea typeface="Open Sans Light"/>
                <a:cs typeface="Open Sans Light"/>
                <a:sym typeface="Open Sans Light"/>
              </a:rPr>
              <a:t>Predicted based on maximum class probabilities of a data row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360" name="Google Shape;36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063" y="2171850"/>
            <a:ext cx="6513674" cy="559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1" name="Google Shape;361;p54"/>
          <p:cNvGrpSpPr/>
          <p:nvPr/>
        </p:nvGrpSpPr>
        <p:grpSpPr>
          <a:xfrm>
            <a:off x="1390436" y="3183690"/>
            <a:ext cx="6363138" cy="1465771"/>
            <a:chOff x="1022387" y="3012156"/>
            <a:chExt cx="7028762" cy="1619100"/>
          </a:xfrm>
        </p:grpSpPr>
        <p:sp>
          <p:nvSpPr>
            <p:cNvPr id="362" name="Google Shape;362;p54"/>
            <p:cNvSpPr/>
            <p:nvPr/>
          </p:nvSpPr>
          <p:spPr>
            <a:xfrm>
              <a:off x="1022387" y="3012156"/>
              <a:ext cx="1576200" cy="1619100"/>
            </a:xfrm>
            <a:prstGeom prst="ellipse">
              <a:avLst/>
            </a:pr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Open Sans Light"/>
                  <a:ea typeface="Open Sans Light"/>
                  <a:cs typeface="Open Sans Light"/>
                  <a:sym typeface="Open Sans Light"/>
                </a:rPr>
                <a:t>Finding Proper Metrics</a:t>
              </a:r>
              <a:endParaRPr sz="1200"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363" name="Google Shape;363;p54"/>
            <p:cNvSpPr/>
            <p:nvPr/>
          </p:nvSpPr>
          <p:spPr>
            <a:xfrm>
              <a:off x="2839908" y="3012156"/>
              <a:ext cx="1576200" cy="1619100"/>
            </a:xfrm>
            <a:prstGeom prst="ellipse">
              <a:avLst/>
            </a:pr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Open Sans Light"/>
                  <a:ea typeface="Open Sans Light"/>
                  <a:cs typeface="Open Sans Light"/>
                  <a:sym typeface="Open Sans Light"/>
                </a:rPr>
                <a:t>Test Different Parameters</a:t>
              </a:r>
              <a:endParaRPr sz="1200"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364" name="Google Shape;364;p54"/>
            <p:cNvSpPr/>
            <p:nvPr/>
          </p:nvSpPr>
          <p:spPr>
            <a:xfrm>
              <a:off x="6474949" y="3012156"/>
              <a:ext cx="1576200" cy="1619100"/>
            </a:xfrm>
            <a:prstGeom prst="ellipse">
              <a:avLst/>
            </a:pr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Open Sans Light"/>
                  <a:ea typeface="Open Sans Light"/>
                  <a:cs typeface="Open Sans Light"/>
                  <a:sym typeface="Open Sans Light"/>
                </a:rPr>
                <a:t>Work on All 3 Datasets</a:t>
              </a:r>
              <a:endParaRPr sz="1200"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365" name="Google Shape;365;p54"/>
            <p:cNvSpPr/>
            <p:nvPr/>
          </p:nvSpPr>
          <p:spPr>
            <a:xfrm>
              <a:off x="4657428" y="3012156"/>
              <a:ext cx="1576200" cy="1619100"/>
            </a:xfrm>
            <a:prstGeom prst="ellipse">
              <a:avLst/>
            </a:pr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Open Sans Light"/>
                  <a:ea typeface="Open Sans Light"/>
                  <a:cs typeface="Open Sans Light"/>
                  <a:sym typeface="Open Sans Light"/>
                </a:rPr>
                <a:t>Resample the Data</a:t>
              </a:r>
              <a:endParaRPr sz="1200"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sp>
        <p:nvSpPr>
          <p:cNvPr id="366" name="Google Shape;366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5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Models Built</a:t>
            </a:r>
            <a:endParaRPr sz="1800" u="sng"/>
          </a:p>
        </p:txBody>
      </p:sp>
      <p:sp>
        <p:nvSpPr>
          <p:cNvPr id="372" name="Google Shape;372;p55"/>
          <p:cNvSpPr txBox="1"/>
          <p:nvPr/>
        </p:nvSpPr>
        <p:spPr>
          <a:xfrm>
            <a:off x="565200" y="382875"/>
            <a:ext cx="7715400" cy="27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 Classification Models 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AutoNum type="arabicPeriod"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Finding Proper Metrics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F1-score: harmonize average of recall and precision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Works well on imbalanced data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One over rest method, then weighted average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Balance between all the metrics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Priority: F1 score &gt; AUC score &gt; Accuracy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373" name="Google Shape;37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7702" y="3377347"/>
            <a:ext cx="4297410" cy="1151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4063" y="3028950"/>
            <a:ext cx="2554388" cy="150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idx="6" type="ctrTitle"/>
          </p:nvPr>
        </p:nvSpPr>
        <p:spPr>
          <a:xfrm>
            <a:off x="5465050" y="219905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Business Plan</a:t>
            </a:r>
            <a:endParaRPr/>
          </a:p>
        </p:txBody>
      </p:sp>
      <p:sp>
        <p:nvSpPr>
          <p:cNvPr id="215" name="Google Shape;215;p38"/>
          <p:cNvSpPr txBox="1"/>
          <p:nvPr>
            <p:ph idx="8" type="title"/>
          </p:nvPr>
        </p:nvSpPr>
        <p:spPr>
          <a:xfrm>
            <a:off x="5293606" y="162094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6" name="Google Shape;216;p38"/>
          <p:cNvSpPr txBox="1"/>
          <p:nvPr>
            <p:ph idx="21"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dk1"/>
                </a:solidFill>
              </a:rPr>
              <a:t>T</a:t>
            </a:r>
            <a:r>
              <a:rPr lang="en" u="sng"/>
              <a:t>able of Contents</a:t>
            </a:r>
            <a:endParaRPr u="sng"/>
          </a:p>
        </p:txBody>
      </p:sp>
      <p:sp>
        <p:nvSpPr>
          <p:cNvPr id="217" name="Google Shape;217;p38"/>
          <p:cNvSpPr txBox="1"/>
          <p:nvPr>
            <p:ph type="ctrTitle"/>
          </p:nvPr>
        </p:nvSpPr>
        <p:spPr>
          <a:xfrm>
            <a:off x="1497892" y="2202425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Project  Overview</a:t>
            </a:r>
            <a:endParaRPr/>
          </a:p>
        </p:txBody>
      </p:sp>
      <p:sp>
        <p:nvSpPr>
          <p:cNvPr id="218" name="Google Shape;218;p38"/>
          <p:cNvSpPr txBox="1"/>
          <p:nvPr>
            <p:ph idx="2" type="title"/>
          </p:nvPr>
        </p:nvSpPr>
        <p:spPr>
          <a:xfrm>
            <a:off x="914284" y="1624335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9" name="Google Shape;219;p38"/>
          <p:cNvSpPr txBox="1"/>
          <p:nvPr>
            <p:ph idx="3" type="ctrTitle"/>
          </p:nvPr>
        </p:nvSpPr>
        <p:spPr>
          <a:xfrm>
            <a:off x="2594188" y="219902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Initial Exploratory Data Analysis</a:t>
            </a:r>
            <a:endParaRPr/>
          </a:p>
        </p:txBody>
      </p:sp>
      <p:sp>
        <p:nvSpPr>
          <p:cNvPr id="220" name="Google Shape;220;p38"/>
          <p:cNvSpPr txBox="1"/>
          <p:nvPr>
            <p:ph idx="5" type="title"/>
          </p:nvPr>
        </p:nvSpPr>
        <p:spPr>
          <a:xfrm>
            <a:off x="3111945" y="162093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1" name="Google Shape;221;p38"/>
          <p:cNvSpPr txBox="1"/>
          <p:nvPr>
            <p:ph idx="9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 Results</a:t>
            </a:r>
            <a:endParaRPr/>
          </a:p>
        </p:txBody>
      </p:sp>
      <p:sp>
        <p:nvSpPr>
          <p:cNvPr id="222" name="Google Shape;222;p38"/>
          <p:cNvSpPr txBox="1"/>
          <p:nvPr>
            <p:ph idx="14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23" name="Google Shape;223;p38"/>
          <p:cNvSpPr txBox="1"/>
          <p:nvPr>
            <p:ph idx="15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Limitations </a:t>
            </a:r>
            <a:endParaRPr/>
          </a:p>
        </p:txBody>
      </p:sp>
      <p:sp>
        <p:nvSpPr>
          <p:cNvPr id="224" name="Google Shape;224;p38"/>
          <p:cNvSpPr txBox="1"/>
          <p:nvPr>
            <p:ph idx="17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25" name="Google Shape;225;p38"/>
          <p:cNvSpPr txBox="1"/>
          <p:nvPr>
            <p:ph idx="18" type="ctrTitle"/>
          </p:nvPr>
        </p:nvSpPr>
        <p:spPr>
          <a:xfrm>
            <a:off x="5015575" y="3781525"/>
            <a:ext cx="1447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Recommendations &amp; Conclusion</a:t>
            </a:r>
            <a:endParaRPr/>
          </a:p>
        </p:txBody>
      </p:sp>
      <p:sp>
        <p:nvSpPr>
          <p:cNvPr id="226" name="Google Shape;226;p38"/>
          <p:cNvSpPr txBox="1"/>
          <p:nvPr>
            <p:ph idx="20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227" name="Google Shape;227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38"/>
          <p:cNvSpPr txBox="1"/>
          <p:nvPr>
            <p:ph idx="18" type="ctrTitle"/>
          </p:nvPr>
        </p:nvSpPr>
        <p:spPr>
          <a:xfrm>
            <a:off x="7954225" y="2194043"/>
            <a:ext cx="916500" cy="5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Models Built</a:t>
            </a:r>
            <a:endParaRPr/>
          </a:p>
        </p:txBody>
      </p:sp>
      <p:sp>
        <p:nvSpPr>
          <p:cNvPr id="229" name="Google Shape;229;p38"/>
          <p:cNvSpPr txBox="1"/>
          <p:nvPr>
            <p:ph idx="20" type="title"/>
          </p:nvPr>
        </p:nvSpPr>
        <p:spPr>
          <a:xfrm>
            <a:off x="7954237" y="1620925"/>
            <a:ext cx="1753800" cy="5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6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Models Built</a:t>
            </a:r>
            <a:endParaRPr sz="1800" u="sng"/>
          </a:p>
        </p:txBody>
      </p:sp>
      <p:sp>
        <p:nvSpPr>
          <p:cNvPr id="381" name="Google Shape;381;p56"/>
          <p:cNvSpPr txBox="1"/>
          <p:nvPr/>
        </p:nvSpPr>
        <p:spPr>
          <a:xfrm>
            <a:off x="565200" y="382875"/>
            <a:ext cx="7715400" cy="17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 Classification Models 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AutoNum type="arabicPeriod" startAt="2"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Hyperparameter Tuning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Gridsearch CV: test 72 combinations of principal parameters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Tune the model with the train data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Compare the baseline model and tuned model on the test data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82" name="Google Shape;382;p56"/>
          <p:cNvSpPr/>
          <p:nvPr/>
        </p:nvSpPr>
        <p:spPr>
          <a:xfrm>
            <a:off x="862163" y="2623876"/>
            <a:ext cx="5209200" cy="1307400"/>
          </a:xfrm>
          <a:prstGeom prst="bracePair">
            <a:avLst/>
          </a:prstGeom>
          <a:noFill/>
          <a:ln cap="flat" cmpd="sng" w="19050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learning rate: 0.3, 0.1, 0.01, 0.001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max_depth: 6, 12, 15, 18, 20, 25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n_estimator: 100, 500, 1000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83" name="Google Shape;383;p56"/>
          <p:cNvSpPr/>
          <p:nvPr/>
        </p:nvSpPr>
        <p:spPr>
          <a:xfrm>
            <a:off x="6517845" y="2668710"/>
            <a:ext cx="1764000" cy="1307400"/>
          </a:xfrm>
          <a:prstGeom prst="roundRect">
            <a:avLst>
              <a:gd fmla="val 16667" name="adj"/>
            </a:avLst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72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Combinations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4" name="Google Shape;384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7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Models Built</a:t>
            </a:r>
            <a:endParaRPr sz="1800" u="sng"/>
          </a:p>
        </p:txBody>
      </p:sp>
      <p:sp>
        <p:nvSpPr>
          <p:cNvPr id="390" name="Google Shape;390;p57"/>
          <p:cNvSpPr txBox="1"/>
          <p:nvPr/>
        </p:nvSpPr>
        <p:spPr>
          <a:xfrm>
            <a:off x="565200" y="382875"/>
            <a:ext cx="7715400" cy="19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 Classification Models 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AutoNum type="arabicPeriod" startAt="3"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Resampling the Data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Highly imbalanced in target variable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Used oversampling method to balance all tradable signals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391" name="Google Shape;391;p57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25" y="2243000"/>
            <a:ext cx="3987324" cy="246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57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6950" y="2243000"/>
            <a:ext cx="3987324" cy="2465493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57"/>
          <p:cNvSpPr txBox="1"/>
          <p:nvPr/>
        </p:nvSpPr>
        <p:spPr>
          <a:xfrm>
            <a:off x="1782750" y="1927575"/>
            <a:ext cx="542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&lt; Example of Resampling results &gt;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94" name="Google Shape;394;p57"/>
          <p:cNvSpPr txBox="1"/>
          <p:nvPr/>
        </p:nvSpPr>
        <p:spPr>
          <a:xfrm>
            <a:off x="1858950" y="4699925"/>
            <a:ext cx="5426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 Light"/>
                <a:ea typeface="Open Sans Light"/>
                <a:cs typeface="Open Sans Light"/>
                <a:sym typeface="Open Sans Light"/>
              </a:rPr>
              <a:t>Dataset: ETF     Approach: Aggressive</a:t>
            </a:r>
            <a:endParaRPr sz="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95" name="Google Shape;395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8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Models Built</a:t>
            </a:r>
            <a:endParaRPr sz="1800" u="sng"/>
          </a:p>
        </p:txBody>
      </p:sp>
      <p:sp>
        <p:nvSpPr>
          <p:cNvPr id="401" name="Google Shape;401;p58"/>
          <p:cNvSpPr txBox="1"/>
          <p:nvPr/>
        </p:nvSpPr>
        <p:spPr>
          <a:xfrm>
            <a:off x="565200" y="382875"/>
            <a:ext cx="7715400" cy="17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 Classification Models 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AutoNum type="arabicPeriod" startAt="4"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Expand to Other Datasets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alpha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Iterated the whole classification process to ETF and Retail MF data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roman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Tried out 4 classification algorithms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AutoNum type="romanLcPeriod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Choose the best classifier based on F1 score, AUC, and Accuracy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02" name="Google Shape;402;p58"/>
          <p:cNvSpPr txBox="1"/>
          <p:nvPr/>
        </p:nvSpPr>
        <p:spPr>
          <a:xfrm>
            <a:off x="1858950" y="2285850"/>
            <a:ext cx="542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&lt; Number of Data Points&gt;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aphicFrame>
        <p:nvGraphicFramePr>
          <p:cNvPr id="403" name="Google Shape;403;p58"/>
          <p:cNvGraphicFramePr/>
          <p:nvPr/>
        </p:nvGraphicFramePr>
        <p:xfrm>
          <a:off x="952475" y="271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1034150"/>
                <a:gridCol w="1034150"/>
                <a:gridCol w="1034150"/>
                <a:gridCol w="1034150"/>
                <a:gridCol w="1034150"/>
                <a:gridCol w="1034150"/>
                <a:gridCol w="1034150"/>
              </a:tblGrid>
              <a:tr h="381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70:30 Train-Test Split </a:t>
                      </a:r>
                      <a:r>
                        <a:rPr b="1"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After Resampling</a:t>
                      </a:r>
                      <a:endParaRPr b="1"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Institutional Mutual Funds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Retail Mutual Funds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ETF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 hMerge="1"/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Aggressive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Conservative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Aggressive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Conservative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Aggressive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Conservative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Train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21,483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18,270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20,974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18,024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21,367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18,078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Test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9,207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7,830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8,990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7,725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9,158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7,749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Total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30,690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26,100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29,964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25,749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30,525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25,827</a:t>
                      </a:r>
                      <a:endParaRPr sz="10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04" name="Google Shape;404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9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Models Built</a:t>
            </a:r>
            <a:endParaRPr sz="1800" u="sng"/>
          </a:p>
        </p:txBody>
      </p:sp>
      <p:sp>
        <p:nvSpPr>
          <p:cNvPr id="410" name="Google Shape;410;p59"/>
          <p:cNvSpPr txBox="1"/>
          <p:nvPr/>
        </p:nvSpPr>
        <p:spPr>
          <a:xfrm>
            <a:off x="565200" y="382875"/>
            <a:ext cx="7877100" cy="25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 Linear Regression Model 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Tried out 3 different</a:t>
            </a: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 linear</a:t>
            </a: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 regression models 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Focused on Institutional Mutual Funds Dataset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Target variable: PortfolioChangePct of next week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Predictor variables: Flow, Flow_Pct, Asset End, and the 20 Asset Class Indicators 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Metrics: </a:t>
            </a: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R-squared, Mean Squared Error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aphicFrame>
        <p:nvGraphicFramePr>
          <p:cNvPr id="411" name="Google Shape;411;p59"/>
          <p:cNvGraphicFramePr/>
          <p:nvPr/>
        </p:nvGraphicFramePr>
        <p:xfrm>
          <a:off x="952500" y="2477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Simple Linear Regression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Ridge Regression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Lasso Regression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R squared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- 0.005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- 0.005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- 0.0005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MSE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8.522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8.522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8.484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12" name="Google Shape;412;p59"/>
          <p:cNvSpPr txBox="1"/>
          <p:nvPr/>
        </p:nvSpPr>
        <p:spPr>
          <a:xfrm>
            <a:off x="780950" y="4398650"/>
            <a:ext cx="749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→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  Since the regression models had negative R-Squared, we decided to not move forward 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      with the linear regression model.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13" name="Google Shape;413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0"/>
          <p:cNvSpPr txBox="1"/>
          <p:nvPr/>
        </p:nvSpPr>
        <p:spPr>
          <a:xfrm>
            <a:off x="422725" y="611475"/>
            <a:ext cx="7781700" cy="15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&lt;Neural Network Model&gt;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First approach: Trained the model based on last week’s numbers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Y: Next week’s PortfolioChangePct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X: 4 remaining factors and 19 dummified asset classes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80/20 Train/Test Split: 8518 training and 2130 testing observations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19" name="Google Shape;419;p60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Models Built</a:t>
            </a:r>
            <a:endParaRPr sz="1800" u="sng"/>
          </a:p>
        </p:txBody>
      </p:sp>
      <p:sp>
        <p:nvSpPr>
          <p:cNvPr id="420" name="Google Shape;420;p60"/>
          <p:cNvSpPr txBox="1"/>
          <p:nvPr/>
        </p:nvSpPr>
        <p:spPr>
          <a:xfrm>
            <a:off x="422725" y="2193075"/>
            <a:ext cx="7715400" cy="18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&lt;Neural Network Model with LSTM Architecture&gt;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Model based a rolling window of time, separating the asset classes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Y: Next week’s PortfolioChangePct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X: 12 factors merged from all 3 datasets for the past 4 weeks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Trained each asset class separately as independent models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80/20 Training/Test Split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21" name="Google Shape;421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1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Models Built</a:t>
            </a:r>
            <a:endParaRPr sz="1800" u="sng"/>
          </a:p>
        </p:txBody>
      </p:sp>
      <p:sp>
        <p:nvSpPr>
          <p:cNvPr id="427" name="Google Shape;427;p61"/>
          <p:cNvSpPr txBox="1"/>
          <p:nvPr/>
        </p:nvSpPr>
        <p:spPr>
          <a:xfrm>
            <a:off x="565250" y="382875"/>
            <a:ext cx="7715400" cy="22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&lt;Time Series&gt;</a:t>
            </a:r>
            <a:endParaRPr sz="17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Tried out 4 different</a:t>
            </a: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ARIMA models </a:t>
            </a: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Target variable: Predicted attribute of next week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Predictor variables: Flow, Flow_Pct, Assets End, PortfolioChangePct, and the 20 Asset Class Indicators 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Metrics: </a:t>
            </a: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Mean Squared Error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aphicFrame>
        <p:nvGraphicFramePr>
          <p:cNvPr id="428" name="Google Shape;428;p61"/>
          <p:cNvGraphicFramePr/>
          <p:nvPr/>
        </p:nvGraphicFramePr>
        <p:xfrm>
          <a:off x="919475" y="2768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1455225"/>
                <a:gridCol w="1455225"/>
                <a:gridCol w="1455225"/>
                <a:gridCol w="1455225"/>
                <a:gridCol w="1777200"/>
              </a:tblGrid>
              <a:tr h="517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Flow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FlowPct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AssetsEnd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PortfolioChangePct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517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MSE Validation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205544.9178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1.00580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0.14563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14979.75294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29" name="Google Shape;429;p61"/>
          <p:cNvSpPr txBox="1"/>
          <p:nvPr/>
        </p:nvSpPr>
        <p:spPr>
          <a:xfrm>
            <a:off x="565250" y="4283775"/>
            <a:ext cx="7831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From the above results we see that FlowPct and AssetsEnd have the best predictions since they have the lowest MSE</a:t>
            </a:r>
            <a:endParaRPr/>
          </a:p>
        </p:txBody>
      </p:sp>
      <p:sp>
        <p:nvSpPr>
          <p:cNvPr id="430" name="Google Shape;430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2"/>
          <p:cNvSpPr txBox="1"/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F3F3F3"/>
                </a:solidFill>
              </a:rPr>
              <a:t>Model Results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36" name="Google Shape;436;p62"/>
          <p:cNvSpPr txBox="1"/>
          <p:nvPr>
            <p:ph idx="2" type="title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rgbClr val="F3F3F3"/>
                </a:solidFill>
              </a:rPr>
              <a:t>05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37" name="Google Shape;437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2" name="Google Shape;442;p63"/>
          <p:cNvGraphicFramePr/>
          <p:nvPr/>
        </p:nvGraphicFramePr>
        <p:xfrm>
          <a:off x="1131675" y="10536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4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Metrics on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Test Data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Institutional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Mutual Funds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Retail Mutual Funds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ETF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  <a:tr h="376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Algorithm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XGBoost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XGBoost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XGBoost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F1 score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67.50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69.68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66.43%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AUC score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85.81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86.73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84.14%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Accuracy score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67.77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70.1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67.68%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Actual Class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3096 (33.63%)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3064 (33.28%)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3047 (22.23%)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3026 (33.66%)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3003 (33.40%)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2961 (32.94%)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3059 (33.40%)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3073 (33.56%)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3026 (33.04%)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76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Predicted Class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4229 (45.93%)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2592 (28.15%)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2386 (25.92%)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4199 (46.71%)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2636 (29.32%)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2155 (23.97%)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4917 (53.69%)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2615 (28.55%)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1626  (17.75%)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43" name="Google Shape;443;p63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 Results</a:t>
            </a:r>
            <a:endParaRPr sz="1800" u="sng"/>
          </a:p>
        </p:txBody>
      </p:sp>
      <p:sp>
        <p:nvSpPr>
          <p:cNvPr id="444" name="Google Shape;444;p63"/>
          <p:cNvSpPr txBox="1"/>
          <p:nvPr/>
        </p:nvSpPr>
        <p:spPr>
          <a:xfrm>
            <a:off x="565225" y="494900"/>
            <a:ext cx="652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&lt;Classification - Aggressive Approach (Resampled Tuned)&gt;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45" name="Google Shape;445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" name="Google Shape;450;p64"/>
          <p:cNvGraphicFramePr/>
          <p:nvPr/>
        </p:nvGraphicFramePr>
        <p:xfrm>
          <a:off x="1131675" y="9940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530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Metrics on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Test Data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Institutional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Mutual Funds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Retail Mutual Funds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ETF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53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Algorithm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XGBoost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XGBoost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XGBoost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F1 score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76.72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75.90%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75.45%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AUC score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90.22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90.32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89.84%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Accuracy score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76.82%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75.91</a:t>
                      </a: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.%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75.52%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Actual Class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2590 (33.08%)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2611 (33.35%) 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2629 (33.58%)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2588 (33.50%)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2558 (33.11%) 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2579 (33.39%)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2582 (33.32%)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2618 (33.79%)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2549 (32.89%)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Predicted Class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2562 (32.72%)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2827 (36.10%) 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2441 (31.17%)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2568 (33.24%)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2655 (34.37%) 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2502 (32.39%)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2480 (32.00%)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2777 (35.84%)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2492 (32.16%)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51" name="Google Shape;451;p64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 Results</a:t>
            </a:r>
            <a:endParaRPr sz="1800" u="sng"/>
          </a:p>
        </p:txBody>
      </p:sp>
      <p:sp>
        <p:nvSpPr>
          <p:cNvPr id="452" name="Google Shape;452;p64"/>
          <p:cNvSpPr txBox="1"/>
          <p:nvPr/>
        </p:nvSpPr>
        <p:spPr>
          <a:xfrm>
            <a:off x="565225" y="494900"/>
            <a:ext cx="7239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&lt;Classification - Conservative Approach (Resampled Tuned)&gt;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53" name="Google Shape;453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5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 Results</a:t>
            </a:r>
            <a:endParaRPr sz="1800" u="sng"/>
          </a:p>
        </p:txBody>
      </p:sp>
      <p:sp>
        <p:nvSpPr>
          <p:cNvPr id="459" name="Google Shape;459;p65"/>
          <p:cNvSpPr txBox="1"/>
          <p:nvPr/>
        </p:nvSpPr>
        <p:spPr>
          <a:xfrm>
            <a:off x="565225" y="494900"/>
            <a:ext cx="5426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&lt;Classification -  Confidence Level&gt;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460" name="Google Shape;460;p65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6774" y="1017825"/>
            <a:ext cx="5950449" cy="3679376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/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F3F3F3"/>
                </a:solidFill>
              </a:rPr>
              <a:t>Project </a:t>
            </a:r>
            <a:r>
              <a:rPr lang="en">
                <a:solidFill>
                  <a:srgbClr val="F3F3F3"/>
                </a:solidFill>
              </a:rPr>
              <a:t>Overview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35" name="Google Shape;235;p39"/>
          <p:cNvSpPr txBox="1"/>
          <p:nvPr>
            <p:ph idx="2" type="title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rgbClr val="F3F3F3"/>
                </a:solidFill>
              </a:rPr>
              <a:t>01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36" name="Google Shape;236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6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 Results</a:t>
            </a:r>
            <a:endParaRPr sz="1800" u="sng"/>
          </a:p>
        </p:txBody>
      </p:sp>
      <p:sp>
        <p:nvSpPr>
          <p:cNvPr id="467" name="Google Shape;467;p66"/>
          <p:cNvSpPr txBox="1"/>
          <p:nvPr/>
        </p:nvSpPr>
        <p:spPr>
          <a:xfrm>
            <a:off x="565225" y="418700"/>
            <a:ext cx="5426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&lt;Regression - Linear Regressions&gt;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aphicFrame>
        <p:nvGraphicFramePr>
          <p:cNvPr id="468" name="Google Shape;468;p66"/>
          <p:cNvGraphicFramePr/>
          <p:nvPr/>
        </p:nvGraphicFramePr>
        <p:xfrm>
          <a:off x="442200" y="923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2104850"/>
                <a:gridCol w="2104850"/>
                <a:gridCol w="2104850"/>
                <a:gridCol w="2104850"/>
              </a:tblGrid>
              <a:tr h="433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Metric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Simple Linear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Ridge Linear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Lasso Linear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/>
                </a:tc>
              </a:tr>
              <a:tr h="433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 squared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- 0.005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- 0.005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- 0.0005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</a:tr>
              <a:tr h="433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Mean Squared Error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8.522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8.522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8.484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</a:tr>
              <a:tr h="121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Number of signal based on prediction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(Aggressive)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3300 (100%)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3300 (100%)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3300 (100%)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</a:tr>
              <a:tr h="121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Number of signal based on prediction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(Conservative)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3300 (100%)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3300 (100%)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Hold: 3300 (100%)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pen Sans Light"/>
                        <a:buChar char="●"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Sell: 0 (0%)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69" name="Google Shape;469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4" name="Google Shape;474;p67"/>
          <p:cNvGraphicFramePr/>
          <p:nvPr/>
        </p:nvGraphicFramePr>
        <p:xfrm>
          <a:off x="4831100" y="1436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1010925"/>
                <a:gridCol w="1224625"/>
                <a:gridCol w="797225"/>
                <a:gridCol w="1010925"/>
              </a:tblGrid>
              <a:tr h="1057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Institutional 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Mutual Funds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ETF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Retail 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Mutual Funds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9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MSE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5.426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5.615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4.996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2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Validation MSE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5.845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5.844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5.721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9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R squared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-0.1469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-0.3101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-0.912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75" name="Google Shape;475;p67"/>
          <p:cNvSpPr txBox="1"/>
          <p:nvPr/>
        </p:nvSpPr>
        <p:spPr>
          <a:xfrm>
            <a:off x="1137075" y="946275"/>
            <a:ext cx="2800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&lt;Neural Network Model&gt;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76" name="Google Shape;476;p67"/>
          <p:cNvSpPr txBox="1"/>
          <p:nvPr>
            <p:ph idx="4294967295"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Model Results</a:t>
            </a:r>
            <a:endParaRPr sz="1800" u="sng"/>
          </a:p>
        </p:txBody>
      </p:sp>
      <p:graphicFrame>
        <p:nvGraphicFramePr>
          <p:cNvPr id="477" name="Google Shape;477;p67"/>
          <p:cNvGraphicFramePr/>
          <p:nvPr/>
        </p:nvGraphicFramePr>
        <p:xfrm>
          <a:off x="515325" y="1436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1010925"/>
                <a:gridCol w="1205200"/>
                <a:gridCol w="816650"/>
                <a:gridCol w="1010925"/>
              </a:tblGrid>
              <a:tr h="94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Institutional 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Mutual Funds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ETF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Retail 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Mutual Funds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MSE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1.9650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1.9765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1.8640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Validation MSE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1.9309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2.0788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1.8894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R squared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-0.0039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-0.1563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-0.0120</a:t>
                      </a:r>
                      <a:endParaRPr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78" name="Google Shape;478;p67"/>
          <p:cNvSpPr txBox="1"/>
          <p:nvPr/>
        </p:nvSpPr>
        <p:spPr>
          <a:xfrm>
            <a:off x="780950" y="4246250"/>
            <a:ext cx="7499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→</a:t>
            </a: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  Neural Network models have a negative R-Squared; this indicates bad performance done by the explanatory variables to predict the target variable.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79" name="Google Shape;479;p67"/>
          <p:cNvSpPr txBox="1"/>
          <p:nvPr/>
        </p:nvSpPr>
        <p:spPr>
          <a:xfrm>
            <a:off x="5466350" y="990225"/>
            <a:ext cx="2773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&lt;With LSTM Architecture&gt;</a:t>
            </a:r>
            <a:endParaRPr/>
          </a:p>
        </p:txBody>
      </p:sp>
      <p:sp>
        <p:nvSpPr>
          <p:cNvPr id="480" name="Google Shape;480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8"/>
          <p:cNvSpPr txBox="1"/>
          <p:nvPr/>
        </p:nvSpPr>
        <p:spPr>
          <a:xfrm>
            <a:off x="272450" y="718300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M Serif Display"/>
                <a:ea typeface="DM Serif Display"/>
                <a:cs typeface="DM Serif Display"/>
                <a:sym typeface="DM Serif Display"/>
              </a:rPr>
              <a:t>&lt;Time Series&gt;</a:t>
            </a:r>
            <a:endParaRPr/>
          </a:p>
        </p:txBody>
      </p:sp>
      <p:sp>
        <p:nvSpPr>
          <p:cNvPr id="486" name="Google Shape;486;p68"/>
          <p:cNvSpPr txBox="1"/>
          <p:nvPr/>
        </p:nvSpPr>
        <p:spPr>
          <a:xfrm>
            <a:off x="90825" y="-57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Model Results</a:t>
            </a:r>
            <a:endParaRPr/>
          </a:p>
        </p:txBody>
      </p:sp>
      <p:sp>
        <p:nvSpPr>
          <p:cNvPr id="487" name="Google Shape;487;p68"/>
          <p:cNvSpPr txBox="1"/>
          <p:nvPr/>
        </p:nvSpPr>
        <p:spPr>
          <a:xfrm>
            <a:off x="454100" y="1198400"/>
            <a:ext cx="7207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488" name="Google Shape;48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4950" y="2385300"/>
            <a:ext cx="4475899" cy="222793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89" name="Google Shape;489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825" y="3165825"/>
            <a:ext cx="4387901" cy="1893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90" name="Google Shape;490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13200"/>
            <a:ext cx="4475900" cy="202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91" name="Google Shape;491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350" y="1198399"/>
            <a:ext cx="4361024" cy="1665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92" name="Google Shape;492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9"/>
          <p:cNvSpPr txBox="1"/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F3F3F3"/>
                </a:solidFill>
              </a:rPr>
              <a:t>Limitations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98" name="Google Shape;498;p69"/>
          <p:cNvSpPr txBox="1"/>
          <p:nvPr>
            <p:ph idx="2" type="title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rgbClr val="F3F3F3"/>
                </a:solidFill>
              </a:rPr>
              <a:t>06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99" name="Google Shape;499;p6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0"/>
          <p:cNvSpPr/>
          <p:nvPr/>
        </p:nvSpPr>
        <p:spPr>
          <a:xfrm>
            <a:off x="723600" y="2320725"/>
            <a:ext cx="7700400" cy="107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5" name="Google Shape;505;p70"/>
          <p:cNvPicPr preferRelativeResize="0"/>
          <p:nvPr/>
        </p:nvPicPr>
        <p:blipFill rotWithShape="1">
          <a:blip r:embed="rId3">
            <a:alphaModFix/>
          </a:blip>
          <a:srcRect b="0" l="6086" r="74609" t="71011"/>
          <a:stretch/>
        </p:blipFill>
        <p:spPr>
          <a:xfrm>
            <a:off x="1675950" y="2949925"/>
            <a:ext cx="1497601" cy="149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70"/>
          <p:cNvPicPr preferRelativeResize="0"/>
          <p:nvPr/>
        </p:nvPicPr>
        <p:blipFill rotWithShape="1">
          <a:blip r:embed="rId3">
            <a:alphaModFix/>
          </a:blip>
          <a:srcRect b="32584" l="24179" r="56515" t="38425"/>
          <a:stretch/>
        </p:blipFill>
        <p:spPr>
          <a:xfrm>
            <a:off x="3106350" y="1279275"/>
            <a:ext cx="1497601" cy="149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70"/>
          <p:cNvPicPr preferRelativeResize="0"/>
          <p:nvPr/>
        </p:nvPicPr>
        <p:blipFill rotWithShape="1">
          <a:blip r:embed="rId3">
            <a:alphaModFix/>
          </a:blip>
          <a:srcRect b="31940" l="61139" r="19556" t="39069"/>
          <a:stretch/>
        </p:blipFill>
        <p:spPr>
          <a:xfrm>
            <a:off x="5973725" y="1279275"/>
            <a:ext cx="1497601" cy="149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70"/>
          <p:cNvPicPr preferRelativeResize="0"/>
          <p:nvPr/>
        </p:nvPicPr>
        <p:blipFill rotWithShape="1">
          <a:blip r:embed="rId3">
            <a:alphaModFix/>
          </a:blip>
          <a:srcRect b="-698" l="54620" r="26075" t="71709"/>
          <a:stretch/>
        </p:blipFill>
        <p:spPr>
          <a:xfrm>
            <a:off x="4540063" y="2957900"/>
            <a:ext cx="1497601" cy="1490999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70"/>
          <p:cNvSpPr txBox="1"/>
          <p:nvPr/>
        </p:nvSpPr>
        <p:spPr>
          <a:xfrm>
            <a:off x="1675950" y="3375350"/>
            <a:ext cx="14976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Unpredictability of Stock Data</a:t>
            </a:r>
            <a:endParaRPr b="0" i="0" sz="1200" u="none" cap="none" strike="noStrike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10" name="Google Shape;510;p70"/>
          <p:cNvSpPr txBox="1"/>
          <p:nvPr/>
        </p:nvSpPr>
        <p:spPr>
          <a:xfrm>
            <a:off x="3180588" y="1696719"/>
            <a:ext cx="1349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Time Constraints</a:t>
            </a:r>
            <a:endParaRPr b="0" i="0" sz="1200" u="none" cap="none" strike="noStrike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11" name="Google Shape;511;p70"/>
          <p:cNvSpPr txBox="1"/>
          <p:nvPr/>
        </p:nvSpPr>
        <p:spPr>
          <a:xfrm>
            <a:off x="4614313" y="3222956"/>
            <a:ext cx="1349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Not enough subdivided tradable signals </a:t>
            </a:r>
            <a:endParaRPr b="0" i="0" sz="1200" u="none" cap="none" strike="noStrike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12" name="Google Shape;512;p70"/>
          <p:cNvSpPr txBox="1"/>
          <p:nvPr/>
        </p:nvSpPr>
        <p:spPr>
          <a:xfrm>
            <a:off x="6047963" y="1544319"/>
            <a:ext cx="1349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Limited Data - Not Enough Predictive Variables </a:t>
            </a:r>
            <a:endParaRPr b="0" i="0" sz="1200" u="none" cap="none" strike="noStrike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13" name="Google Shape;513;p70"/>
          <p:cNvSpPr txBox="1"/>
          <p:nvPr>
            <p:ph type="ctrTitle"/>
          </p:nvPr>
        </p:nvSpPr>
        <p:spPr>
          <a:xfrm>
            <a:off x="723600" y="470625"/>
            <a:ext cx="6089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Some Limitations  to Consider when Building the Models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14" name="Google Shape;514;p7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1"/>
          <p:cNvSpPr txBox="1"/>
          <p:nvPr>
            <p:ph type="ctrTitle"/>
          </p:nvPr>
        </p:nvSpPr>
        <p:spPr>
          <a:xfrm flipH="1">
            <a:off x="3891450" y="2243225"/>
            <a:ext cx="4052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F3F3F3"/>
                </a:solidFill>
              </a:rPr>
              <a:t>Recommendations &amp; Conclusion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20" name="Google Shape;520;p71"/>
          <p:cNvSpPr txBox="1"/>
          <p:nvPr>
            <p:ph idx="2" type="title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rgbClr val="F3F3F3"/>
                </a:solidFill>
              </a:rPr>
              <a:t>07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21" name="Google Shape;521;p7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72"/>
          <p:cNvPicPr preferRelativeResize="0"/>
          <p:nvPr/>
        </p:nvPicPr>
        <p:blipFill rotWithShape="1">
          <a:blip r:embed="rId3">
            <a:alphaModFix/>
          </a:blip>
          <a:srcRect b="27219" l="25445" r="0" t="44591"/>
          <a:stretch/>
        </p:blipFill>
        <p:spPr>
          <a:xfrm flipH="1">
            <a:off x="2375" y="1599375"/>
            <a:ext cx="9139252" cy="19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72"/>
          <p:cNvSpPr txBox="1"/>
          <p:nvPr>
            <p:ph type="ctrTitle"/>
          </p:nvPr>
        </p:nvSpPr>
        <p:spPr>
          <a:xfrm>
            <a:off x="723600" y="470625"/>
            <a:ext cx="4379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Final Recommended Model</a:t>
            </a:r>
            <a:endParaRPr/>
          </a:p>
        </p:txBody>
      </p:sp>
      <p:sp>
        <p:nvSpPr>
          <p:cNvPr id="528" name="Google Shape;528;p72"/>
          <p:cNvSpPr txBox="1"/>
          <p:nvPr/>
        </p:nvSpPr>
        <p:spPr>
          <a:xfrm>
            <a:off x="1876700" y="2315098"/>
            <a:ext cx="5596200" cy="513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2400">
                <a:solidFill>
                  <a:srgbClr val="F3F3F3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Resampled Tuned Classification Model</a:t>
            </a:r>
            <a:endParaRPr b="0" i="0" sz="2400" u="none" cap="none" strike="noStrike">
              <a:solidFill>
                <a:srgbClr val="F3F3F3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29" name="Google Shape;529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73552" cy="4603498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73"/>
          <p:cNvSpPr txBox="1"/>
          <p:nvPr>
            <p:ph type="ctrTitle"/>
          </p:nvPr>
        </p:nvSpPr>
        <p:spPr>
          <a:xfrm>
            <a:off x="4572000" y="-1057825"/>
            <a:ext cx="37677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Use-Case Scenario</a:t>
            </a:r>
            <a:endParaRPr sz="2800"/>
          </a:p>
        </p:txBody>
      </p:sp>
      <p:sp>
        <p:nvSpPr>
          <p:cNvPr id="536" name="Google Shape;536;p73"/>
          <p:cNvSpPr txBox="1"/>
          <p:nvPr>
            <p:ph idx="1" type="subTitle"/>
          </p:nvPr>
        </p:nvSpPr>
        <p:spPr>
          <a:xfrm>
            <a:off x="4572000" y="942625"/>
            <a:ext cx="3767700" cy="3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 can provide investment strategies and asset class reports using weekly probability predictions of a tradable signal.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For example, in our Retail MF Conservative Approach dataset model, we got the following predictive probabilities: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For the observation with these values:</a:t>
            </a:r>
            <a:endParaRPr/>
          </a:p>
        </p:txBody>
      </p:sp>
      <p:sp>
        <p:nvSpPr>
          <p:cNvPr id="537" name="Google Shape;537;p73"/>
          <p:cNvSpPr txBox="1"/>
          <p:nvPr>
            <p:ph idx="12" type="sldNum"/>
          </p:nvPr>
        </p:nvSpPr>
        <p:spPr>
          <a:xfrm>
            <a:off x="8632984" y="4826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38" name="Google Shape;538;p73"/>
          <p:cNvGraphicFramePr/>
          <p:nvPr/>
        </p:nvGraphicFramePr>
        <p:xfrm>
          <a:off x="4996725" y="257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962275"/>
                <a:gridCol w="962275"/>
                <a:gridCol w="962275"/>
              </a:tblGrid>
              <a:tr h="355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Sell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Hold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Buy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/>
                </a:tc>
              </a:tr>
              <a:tr h="355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13.38%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20.12%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66.50%</a:t>
                      </a:r>
                      <a:endParaRPr sz="12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539" name="Google Shape;539;p73"/>
          <p:cNvGraphicFramePr/>
          <p:nvPr/>
        </p:nvGraphicFramePr>
        <p:xfrm>
          <a:off x="4788600" y="362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{72184651-8C9A-4CF6-B41D-C08174366810}</a:tableStyleId>
              </a:tblPr>
              <a:tblGrid>
                <a:gridCol w="1519125"/>
                <a:gridCol w="626400"/>
                <a:gridCol w="626400"/>
                <a:gridCol w="626400"/>
              </a:tblGrid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Asset Class</a:t>
                      </a:r>
                      <a:endParaRPr sz="9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Flow Pct</a:t>
                      </a:r>
                      <a:endParaRPr sz="9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Flow</a:t>
                      </a:r>
                      <a:endParaRPr sz="9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Assets End</a:t>
                      </a:r>
                      <a:endParaRPr sz="9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Commodities/Materials-North America-USA-North America-Equity</a:t>
                      </a:r>
                      <a:endParaRPr sz="9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-6.68%</a:t>
                      </a:r>
                      <a:endParaRPr sz="9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0.33</a:t>
                      </a:r>
                      <a:endParaRPr sz="9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 Light"/>
                          <a:ea typeface="Open Sans Light"/>
                          <a:cs typeface="Open Sans Light"/>
                          <a:sym typeface="Open Sans Light"/>
                        </a:rPr>
                        <a:t>-0.64</a:t>
                      </a:r>
                      <a:endParaRPr sz="900">
                        <a:latin typeface="Open Sans Light"/>
                        <a:ea typeface="Open Sans Light"/>
                        <a:cs typeface="Open Sans Light"/>
                        <a:sym typeface="Open Sans Light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40" name="Google Shape;540;p73"/>
          <p:cNvSpPr txBox="1"/>
          <p:nvPr/>
        </p:nvSpPr>
        <p:spPr>
          <a:xfrm>
            <a:off x="4712400" y="4602875"/>
            <a:ext cx="2316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 Light"/>
                <a:ea typeface="Open Sans Light"/>
                <a:cs typeface="Open Sans Light"/>
                <a:sym typeface="Open Sans Light"/>
              </a:rPr>
              <a:t>* </a:t>
            </a:r>
            <a:r>
              <a:rPr lang="en" sz="800">
                <a:latin typeface="Open Sans Light"/>
                <a:ea typeface="Open Sans Light"/>
                <a:cs typeface="Open Sans Light"/>
                <a:sym typeface="Open Sans Light"/>
              </a:rPr>
              <a:t>Flow and AssetsEnd are scaled </a:t>
            </a:r>
            <a:endParaRPr sz="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41" name="Google Shape;541;p73"/>
          <p:cNvSpPr txBox="1"/>
          <p:nvPr/>
        </p:nvSpPr>
        <p:spPr>
          <a:xfrm>
            <a:off x="152400" y="1524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the observation with these values: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74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7" name="Google Shape;547;p74"/>
          <p:cNvPicPr preferRelativeResize="0"/>
          <p:nvPr/>
        </p:nvPicPr>
        <p:blipFill rotWithShape="1">
          <a:blip r:embed="rId3">
            <a:alphaModFix/>
          </a:blip>
          <a:srcRect b="5444" l="0" r="0" t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74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74"/>
          <p:cNvSpPr txBox="1"/>
          <p:nvPr>
            <p:ph idx="1" type="subTitle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In conclusion, the best model to help determine a tradable signal in the dataset is the tuned resampled classification model.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Even though it was the best option from what was available, it is important to note that predicting future stock events is almost impossible to do.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0" name="Google Shape;550;p74"/>
          <p:cNvSpPr txBox="1"/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F3F3F3"/>
                </a:solidFill>
              </a:rPr>
              <a:t>Conclusion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51" name="Google Shape;551;p7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75"/>
          <p:cNvPicPr preferRelativeResize="0"/>
          <p:nvPr/>
        </p:nvPicPr>
        <p:blipFill rotWithShape="1">
          <a:blip r:embed="rId3">
            <a:alphaModFix/>
          </a:blip>
          <a:srcRect b="0" l="0" r="0" t="11237"/>
          <a:stretch/>
        </p:blipFill>
        <p:spPr>
          <a:xfrm>
            <a:off x="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75"/>
          <p:cNvSpPr txBox="1"/>
          <p:nvPr>
            <p:ph idx="6" type="ctrTitle"/>
          </p:nvPr>
        </p:nvSpPr>
        <p:spPr>
          <a:xfrm>
            <a:off x="305475" y="452975"/>
            <a:ext cx="2496300" cy="9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</a:rPr>
              <a:t>Future </a:t>
            </a:r>
            <a:r>
              <a:rPr lang="en">
                <a:solidFill>
                  <a:schemeClr val="lt1"/>
                </a:solidFill>
              </a:rPr>
              <a:t>Enhancement Recommendations</a:t>
            </a: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8" name="Google Shape;558;p75"/>
          <p:cNvSpPr txBox="1"/>
          <p:nvPr>
            <p:ph idx="4" type="subTitle"/>
          </p:nvPr>
        </p:nvSpPr>
        <p:spPr>
          <a:xfrm>
            <a:off x="4240075" y="4227774"/>
            <a:ext cx="28884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solidFill>
                  <a:schemeClr val="dk1"/>
                </a:solidFill>
              </a:rPr>
              <a:t>Some examples could be transfer learning or more in-depth neural networks, etc.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9" name="Google Shape;559;p75"/>
          <p:cNvSpPr txBox="1"/>
          <p:nvPr>
            <p:ph idx="5" type="ctrTitle"/>
          </p:nvPr>
        </p:nvSpPr>
        <p:spPr>
          <a:xfrm>
            <a:off x="4240075" y="3917372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Try more advanced modeling methods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0" name="Google Shape;560;p75"/>
          <p:cNvSpPr txBox="1"/>
          <p:nvPr>
            <p:ph idx="2" type="subTitle"/>
          </p:nvPr>
        </p:nvSpPr>
        <p:spPr>
          <a:xfrm>
            <a:off x="4240075" y="2980750"/>
            <a:ext cx="28884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solidFill>
                  <a:schemeClr val="dk1"/>
                </a:solidFill>
              </a:rPr>
              <a:t>Instead of Buy/Hold/Sell, we can create more divisions, such as Strong Buy/Weak Buy, Strong Sell/Weak Sell, and Hold.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1" name="Google Shape;561;p75"/>
          <p:cNvSpPr txBox="1"/>
          <p:nvPr>
            <p:ph idx="3" type="ctrTitle"/>
          </p:nvPr>
        </p:nvSpPr>
        <p:spPr>
          <a:xfrm>
            <a:off x="4240075" y="2748238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Include more subdivided tradable signals.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2" name="Google Shape;562;p75"/>
          <p:cNvSpPr txBox="1"/>
          <p:nvPr>
            <p:ph idx="1" type="subTitle"/>
          </p:nvPr>
        </p:nvSpPr>
        <p:spPr>
          <a:xfrm>
            <a:off x="4240075" y="1576175"/>
            <a:ext cx="2888400" cy="8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solidFill>
                  <a:schemeClr val="dk1"/>
                </a:solidFill>
              </a:rPr>
              <a:t>At the moment, we only had 5 different predictive variables in our dataset. Given the unpredictability of the </a:t>
            </a:r>
            <a:r>
              <a:rPr lang="en">
                <a:solidFill>
                  <a:schemeClr val="dk1"/>
                </a:solidFill>
              </a:rPr>
              <a:t>stock market, a lot more financial data would be needed to help determine a tradable signal.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3" name="Google Shape;563;p75"/>
          <p:cNvSpPr txBox="1"/>
          <p:nvPr>
            <p:ph type="ctrTitle"/>
          </p:nvPr>
        </p:nvSpPr>
        <p:spPr>
          <a:xfrm>
            <a:off x="4240075" y="135050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Adding more financial characteristic variables into our datasets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64" name="Google Shape;564;p75"/>
          <p:cNvGrpSpPr/>
          <p:nvPr/>
        </p:nvGrpSpPr>
        <p:grpSpPr>
          <a:xfrm>
            <a:off x="3052583" y="2625471"/>
            <a:ext cx="375817" cy="327170"/>
            <a:chOff x="2679525" y="4080150"/>
            <a:chExt cx="221525" cy="192850"/>
          </a:xfrm>
        </p:grpSpPr>
        <p:sp>
          <p:nvSpPr>
            <p:cNvPr id="565" name="Google Shape;565;p75"/>
            <p:cNvSpPr/>
            <p:nvPr/>
          </p:nvSpPr>
          <p:spPr>
            <a:xfrm>
              <a:off x="2710850" y="4142575"/>
              <a:ext cx="141550" cy="6500"/>
            </a:xfrm>
            <a:custGeom>
              <a:rect b="b" l="l" r="r" t="t"/>
              <a:pathLst>
                <a:path extrusionOk="0" h="260" w="5662">
                  <a:moveTo>
                    <a:pt x="126" y="0"/>
                  </a:moveTo>
                  <a:cubicBezTo>
                    <a:pt x="56" y="3"/>
                    <a:pt x="1" y="59"/>
                    <a:pt x="1" y="129"/>
                  </a:cubicBezTo>
                  <a:cubicBezTo>
                    <a:pt x="1" y="199"/>
                    <a:pt x="56" y="257"/>
                    <a:pt x="126" y="260"/>
                  </a:cubicBezTo>
                  <a:lnTo>
                    <a:pt x="5536" y="260"/>
                  </a:lnTo>
                  <a:cubicBezTo>
                    <a:pt x="5606" y="257"/>
                    <a:pt x="5661" y="199"/>
                    <a:pt x="5661" y="129"/>
                  </a:cubicBezTo>
                  <a:cubicBezTo>
                    <a:pt x="5661" y="59"/>
                    <a:pt x="5606" y="3"/>
                    <a:pt x="5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75"/>
            <p:cNvSpPr/>
            <p:nvPr/>
          </p:nvSpPr>
          <p:spPr>
            <a:xfrm>
              <a:off x="2710850" y="4125225"/>
              <a:ext cx="92975" cy="6500"/>
            </a:xfrm>
            <a:custGeom>
              <a:rect b="b" l="l" r="r" t="t"/>
              <a:pathLst>
                <a:path extrusionOk="0" h="260" w="3719">
                  <a:moveTo>
                    <a:pt x="126" y="1"/>
                  </a:moveTo>
                  <a:cubicBezTo>
                    <a:pt x="56" y="2"/>
                    <a:pt x="1" y="60"/>
                    <a:pt x="1" y="130"/>
                  </a:cubicBezTo>
                  <a:cubicBezTo>
                    <a:pt x="1" y="200"/>
                    <a:pt x="56" y="258"/>
                    <a:pt x="126" y="259"/>
                  </a:cubicBezTo>
                  <a:lnTo>
                    <a:pt x="3593" y="259"/>
                  </a:lnTo>
                  <a:cubicBezTo>
                    <a:pt x="3663" y="258"/>
                    <a:pt x="3719" y="200"/>
                    <a:pt x="3719" y="130"/>
                  </a:cubicBezTo>
                  <a:cubicBezTo>
                    <a:pt x="3719" y="60"/>
                    <a:pt x="3663" y="2"/>
                    <a:pt x="3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75"/>
            <p:cNvSpPr/>
            <p:nvPr/>
          </p:nvSpPr>
          <p:spPr>
            <a:xfrm>
              <a:off x="2811200" y="4125225"/>
              <a:ext cx="41200" cy="6500"/>
            </a:xfrm>
            <a:custGeom>
              <a:rect b="b" l="l" r="r" t="t"/>
              <a:pathLst>
                <a:path extrusionOk="0" h="260" w="1648">
                  <a:moveTo>
                    <a:pt x="130" y="1"/>
                  </a:moveTo>
                  <a:cubicBezTo>
                    <a:pt x="59" y="1"/>
                    <a:pt x="1" y="58"/>
                    <a:pt x="1" y="130"/>
                  </a:cubicBezTo>
                  <a:cubicBezTo>
                    <a:pt x="1" y="202"/>
                    <a:pt x="59" y="259"/>
                    <a:pt x="130" y="259"/>
                  </a:cubicBezTo>
                  <a:cubicBezTo>
                    <a:pt x="132" y="259"/>
                    <a:pt x="134" y="259"/>
                    <a:pt x="135" y="259"/>
                  </a:cubicBezTo>
                  <a:lnTo>
                    <a:pt x="1522" y="259"/>
                  </a:lnTo>
                  <a:cubicBezTo>
                    <a:pt x="1592" y="258"/>
                    <a:pt x="1647" y="200"/>
                    <a:pt x="1647" y="130"/>
                  </a:cubicBezTo>
                  <a:cubicBezTo>
                    <a:pt x="1647" y="60"/>
                    <a:pt x="1592" y="2"/>
                    <a:pt x="1522" y="1"/>
                  </a:cubicBezTo>
                  <a:lnTo>
                    <a:pt x="135" y="1"/>
                  </a:ln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75"/>
            <p:cNvSpPr/>
            <p:nvPr/>
          </p:nvSpPr>
          <p:spPr>
            <a:xfrm>
              <a:off x="2710850" y="4159900"/>
              <a:ext cx="51350" cy="6525"/>
            </a:xfrm>
            <a:custGeom>
              <a:rect b="b" l="l" r="r" t="t"/>
              <a:pathLst>
                <a:path extrusionOk="0" h="261" w="2054">
                  <a:moveTo>
                    <a:pt x="126" y="0"/>
                  </a:moveTo>
                  <a:cubicBezTo>
                    <a:pt x="56" y="3"/>
                    <a:pt x="1" y="60"/>
                    <a:pt x="1" y="130"/>
                  </a:cubicBezTo>
                  <a:cubicBezTo>
                    <a:pt x="1" y="200"/>
                    <a:pt x="56" y="258"/>
                    <a:pt x="126" y="260"/>
                  </a:cubicBezTo>
                  <a:lnTo>
                    <a:pt x="1928" y="260"/>
                  </a:lnTo>
                  <a:cubicBezTo>
                    <a:pt x="1998" y="258"/>
                    <a:pt x="2053" y="200"/>
                    <a:pt x="2053" y="130"/>
                  </a:cubicBezTo>
                  <a:cubicBezTo>
                    <a:pt x="2053" y="60"/>
                    <a:pt x="1998" y="3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75"/>
            <p:cNvSpPr/>
            <p:nvPr/>
          </p:nvSpPr>
          <p:spPr>
            <a:xfrm>
              <a:off x="2776750" y="4159900"/>
              <a:ext cx="75650" cy="6525"/>
            </a:xfrm>
            <a:custGeom>
              <a:rect b="b" l="l" r="r" t="t"/>
              <a:pathLst>
                <a:path extrusionOk="0" h="261" w="3026">
                  <a:moveTo>
                    <a:pt x="125" y="0"/>
                  </a:moveTo>
                  <a:cubicBezTo>
                    <a:pt x="55" y="3"/>
                    <a:pt x="0" y="60"/>
                    <a:pt x="0" y="130"/>
                  </a:cubicBezTo>
                  <a:cubicBezTo>
                    <a:pt x="0" y="200"/>
                    <a:pt x="55" y="258"/>
                    <a:pt x="125" y="260"/>
                  </a:cubicBezTo>
                  <a:lnTo>
                    <a:pt x="2900" y="260"/>
                  </a:lnTo>
                  <a:cubicBezTo>
                    <a:pt x="2970" y="258"/>
                    <a:pt x="3025" y="200"/>
                    <a:pt x="3025" y="130"/>
                  </a:cubicBezTo>
                  <a:cubicBezTo>
                    <a:pt x="3025" y="60"/>
                    <a:pt x="2970" y="3"/>
                    <a:pt x="2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75"/>
            <p:cNvSpPr/>
            <p:nvPr/>
          </p:nvSpPr>
          <p:spPr>
            <a:xfrm>
              <a:off x="2710725" y="4107875"/>
              <a:ext cx="23850" cy="6525"/>
            </a:xfrm>
            <a:custGeom>
              <a:rect b="b" l="l" r="r" t="t"/>
              <a:pathLst>
                <a:path extrusionOk="0" h="261" w="954">
                  <a:moveTo>
                    <a:pt x="131" y="0"/>
                  </a:moveTo>
                  <a:cubicBezTo>
                    <a:pt x="58" y="0"/>
                    <a:pt x="0" y="58"/>
                    <a:pt x="0" y="131"/>
                  </a:cubicBezTo>
                  <a:cubicBezTo>
                    <a:pt x="0" y="202"/>
                    <a:pt x="58" y="260"/>
                    <a:pt x="131" y="260"/>
                  </a:cubicBezTo>
                  <a:lnTo>
                    <a:pt x="824" y="260"/>
                  </a:lnTo>
                  <a:cubicBezTo>
                    <a:pt x="895" y="260"/>
                    <a:pt x="953" y="202"/>
                    <a:pt x="953" y="131"/>
                  </a:cubicBezTo>
                  <a:cubicBezTo>
                    <a:pt x="953" y="58"/>
                    <a:pt x="895" y="0"/>
                    <a:pt x="8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75"/>
            <p:cNvSpPr/>
            <p:nvPr/>
          </p:nvSpPr>
          <p:spPr>
            <a:xfrm>
              <a:off x="2741950" y="4107875"/>
              <a:ext cx="110550" cy="6525"/>
            </a:xfrm>
            <a:custGeom>
              <a:rect b="b" l="l" r="r" t="t"/>
              <a:pathLst>
                <a:path extrusionOk="0" h="261" w="4422">
                  <a:moveTo>
                    <a:pt x="130" y="0"/>
                  </a:moveTo>
                  <a:cubicBezTo>
                    <a:pt x="58" y="0"/>
                    <a:pt x="0" y="58"/>
                    <a:pt x="0" y="131"/>
                  </a:cubicBezTo>
                  <a:cubicBezTo>
                    <a:pt x="0" y="202"/>
                    <a:pt x="58" y="260"/>
                    <a:pt x="130" y="260"/>
                  </a:cubicBezTo>
                  <a:lnTo>
                    <a:pt x="4292" y="260"/>
                  </a:lnTo>
                  <a:cubicBezTo>
                    <a:pt x="4363" y="260"/>
                    <a:pt x="4421" y="202"/>
                    <a:pt x="4421" y="131"/>
                  </a:cubicBezTo>
                  <a:cubicBezTo>
                    <a:pt x="4421" y="58"/>
                    <a:pt x="4363" y="0"/>
                    <a:pt x="4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75"/>
            <p:cNvSpPr/>
            <p:nvPr/>
          </p:nvSpPr>
          <p:spPr>
            <a:xfrm>
              <a:off x="2710725" y="4177225"/>
              <a:ext cx="107100" cy="6525"/>
            </a:xfrm>
            <a:custGeom>
              <a:rect b="b" l="l" r="r" t="t"/>
              <a:pathLst>
                <a:path extrusionOk="0" h="261" w="4284">
                  <a:moveTo>
                    <a:pt x="131" y="1"/>
                  </a:moveTo>
                  <a:cubicBezTo>
                    <a:pt x="58" y="1"/>
                    <a:pt x="0" y="60"/>
                    <a:pt x="0" y="131"/>
                  </a:cubicBezTo>
                  <a:cubicBezTo>
                    <a:pt x="0" y="203"/>
                    <a:pt x="58" y="260"/>
                    <a:pt x="131" y="260"/>
                  </a:cubicBezTo>
                  <a:lnTo>
                    <a:pt x="4154" y="260"/>
                  </a:lnTo>
                  <a:cubicBezTo>
                    <a:pt x="4226" y="260"/>
                    <a:pt x="4284" y="203"/>
                    <a:pt x="4284" y="131"/>
                  </a:cubicBezTo>
                  <a:cubicBezTo>
                    <a:pt x="4284" y="60"/>
                    <a:pt x="4226" y="1"/>
                    <a:pt x="4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75"/>
            <p:cNvSpPr/>
            <p:nvPr/>
          </p:nvSpPr>
          <p:spPr>
            <a:xfrm>
              <a:off x="2825200" y="4177225"/>
              <a:ext cx="27325" cy="6525"/>
            </a:xfrm>
            <a:custGeom>
              <a:rect b="b" l="l" r="r" t="t"/>
              <a:pathLst>
                <a:path extrusionOk="0" h="261" w="1093">
                  <a:moveTo>
                    <a:pt x="130" y="1"/>
                  </a:moveTo>
                  <a:cubicBezTo>
                    <a:pt x="59" y="1"/>
                    <a:pt x="1" y="60"/>
                    <a:pt x="1" y="131"/>
                  </a:cubicBezTo>
                  <a:cubicBezTo>
                    <a:pt x="1" y="203"/>
                    <a:pt x="59" y="260"/>
                    <a:pt x="130" y="260"/>
                  </a:cubicBezTo>
                  <a:lnTo>
                    <a:pt x="962" y="260"/>
                  </a:lnTo>
                  <a:cubicBezTo>
                    <a:pt x="1035" y="260"/>
                    <a:pt x="1092" y="203"/>
                    <a:pt x="1092" y="131"/>
                  </a:cubicBezTo>
                  <a:cubicBezTo>
                    <a:pt x="1092" y="60"/>
                    <a:pt x="1035" y="1"/>
                    <a:pt x="9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75"/>
            <p:cNvSpPr/>
            <p:nvPr/>
          </p:nvSpPr>
          <p:spPr>
            <a:xfrm>
              <a:off x="2679525" y="4080150"/>
              <a:ext cx="221525" cy="192850"/>
            </a:xfrm>
            <a:custGeom>
              <a:rect b="b" l="l" r="r" t="t"/>
              <a:pathLst>
                <a:path extrusionOk="0" h="7714" w="8861">
                  <a:moveTo>
                    <a:pt x="2741" y="5254"/>
                  </a:moveTo>
                  <a:lnTo>
                    <a:pt x="2609" y="5826"/>
                  </a:lnTo>
                  <a:lnTo>
                    <a:pt x="1517" y="5826"/>
                  </a:lnTo>
                  <a:cubicBezTo>
                    <a:pt x="1282" y="5826"/>
                    <a:pt x="1092" y="5636"/>
                    <a:pt x="1092" y="5401"/>
                  </a:cubicBezTo>
                  <a:lnTo>
                    <a:pt x="1092" y="5254"/>
                  </a:lnTo>
                  <a:close/>
                  <a:moveTo>
                    <a:pt x="7343" y="260"/>
                  </a:moveTo>
                  <a:cubicBezTo>
                    <a:pt x="7578" y="260"/>
                    <a:pt x="7769" y="450"/>
                    <a:pt x="7769" y="684"/>
                  </a:cubicBezTo>
                  <a:lnTo>
                    <a:pt x="7769" y="4569"/>
                  </a:lnTo>
                  <a:cubicBezTo>
                    <a:pt x="7769" y="4803"/>
                    <a:pt x="7578" y="4994"/>
                    <a:pt x="7343" y="4994"/>
                  </a:cubicBezTo>
                  <a:lnTo>
                    <a:pt x="5124" y="4994"/>
                  </a:lnTo>
                  <a:cubicBezTo>
                    <a:pt x="5098" y="4994"/>
                    <a:pt x="5073" y="5002"/>
                    <a:pt x="5051" y="5017"/>
                  </a:cubicBezTo>
                  <a:lnTo>
                    <a:pt x="2709" y="6619"/>
                  </a:lnTo>
                  <a:cubicBezTo>
                    <a:pt x="2707" y="6620"/>
                    <a:pt x="2705" y="6621"/>
                    <a:pt x="2703" y="6621"/>
                  </a:cubicBezTo>
                  <a:cubicBezTo>
                    <a:pt x="2701" y="6621"/>
                    <a:pt x="2699" y="6620"/>
                    <a:pt x="2698" y="6619"/>
                  </a:cubicBezTo>
                  <a:cubicBezTo>
                    <a:pt x="2695" y="6618"/>
                    <a:pt x="2693" y="6614"/>
                    <a:pt x="2694" y="6610"/>
                  </a:cubicBezTo>
                  <a:lnTo>
                    <a:pt x="3030" y="5153"/>
                  </a:lnTo>
                  <a:cubicBezTo>
                    <a:pt x="3049" y="5071"/>
                    <a:pt x="2989" y="4994"/>
                    <a:pt x="2904" y="4994"/>
                  </a:cubicBezTo>
                  <a:lnTo>
                    <a:pt x="684" y="4994"/>
                  </a:lnTo>
                  <a:cubicBezTo>
                    <a:pt x="450" y="4994"/>
                    <a:pt x="260" y="4803"/>
                    <a:pt x="260" y="4569"/>
                  </a:cubicBezTo>
                  <a:lnTo>
                    <a:pt x="260" y="684"/>
                  </a:lnTo>
                  <a:cubicBezTo>
                    <a:pt x="260" y="450"/>
                    <a:pt x="450" y="260"/>
                    <a:pt x="684" y="260"/>
                  </a:cubicBezTo>
                  <a:close/>
                  <a:moveTo>
                    <a:pt x="8175" y="1092"/>
                  </a:moveTo>
                  <a:cubicBezTo>
                    <a:pt x="8411" y="1092"/>
                    <a:pt x="8601" y="1282"/>
                    <a:pt x="8601" y="1517"/>
                  </a:cubicBezTo>
                  <a:lnTo>
                    <a:pt x="8601" y="5401"/>
                  </a:lnTo>
                  <a:cubicBezTo>
                    <a:pt x="8601" y="5636"/>
                    <a:pt x="8411" y="5826"/>
                    <a:pt x="8175" y="5826"/>
                  </a:cubicBezTo>
                  <a:lnTo>
                    <a:pt x="5957" y="5826"/>
                  </a:lnTo>
                  <a:cubicBezTo>
                    <a:pt x="5874" y="5826"/>
                    <a:pt x="5812" y="5904"/>
                    <a:pt x="5830" y="5985"/>
                  </a:cubicBezTo>
                  <a:lnTo>
                    <a:pt x="6167" y="7443"/>
                  </a:lnTo>
                  <a:cubicBezTo>
                    <a:pt x="6168" y="7448"/>
                    <a:pt x="6164" y="7453"/>
                    <a:pt x="6159" y="7453"/>
                  </a:cubicBezTo>
                  <a:cubicBezTo>
                    <a:pt x="6157" y="7453"/>
                    <a:pt x="6155" y="7452"/>
                    <a:pt x="6154" y="7451"/>
                  </a:cubicBezTo>
                  <a:lnTo>
                    <a:pt x="4054" y="6015"/>
                  </a:lnTo>
                  <a:lnTo>
                    <a:pt x="5165" y="5254"/>
                  </a:lnTo>
                  <a:lnTo>
                    <a:pt x="7343" y="5254"/>
                  </a:lnTo>
                  <a:cubicBezTo>
                    <a:pt x="7722" y="5253"/>
                    <a:pt x="8027" y="4947"/>
                    <a:pt x="8029" y="4569"/>
                  </a:cubicBezTo>
                  <a:lnTo>
                    <a:pt x="8029" y="1092"/>
                  </a:lnTo>
                  <a:close/>
                  <a:moveTo>
                    <a:pt x="684" y="0"/>
                  </a:moveTo>
                  <a:cubicBezTo>
                    <a:pt x="307" y="0"/>
                    <a:pt x="0" y="307"/>
                    <a:pt x="0" y="684"/>
                  </a:cubicBezTo>
                  <a:lnTo>
                    <a:pt x="0" y="4569"/>
                  </a:lnTo>
                  <a:cubicBezTo>
                    <a:pt x="0" y="4947"/>
                    <a:pt x="307" y="5253"/>
                    <a:pt x="684" y="5254"/>
                  </a:cubicBezTo>
                  <a:lnTo>
                    <a:pt x="832" y="5254"/>
                  </a:lnTo>
                  <a:lnTo>
                    <a:pt x="832" y="5401"/>
                  </a:lnTo>
                  <a:cubicBezTo>
                    <a:pt x="832" y="5779"/>
                    <a:pt x="1139" y="6086"/>
                    <a:pt x="1517" y="6086"/>
                  </a:cubicBezTo>
                  <a:lnTo>
                    <a:pt x="2549" y="6086"/>
                  </a:lnTo>
                  <a:lnTo>
                    <a:pt x="2442" y="6552"/>
                  </a:lnTo>
                  <a:cubicBezTo>
                    <a:pt x="2399" y="6733"/>
                    <a:pt x="2543" y="6882"/>
                    <a:pt x="2704" y="6882"/>
                  </a:cubicBezTo>
                  <a:cubicBezTo>
                    <a:pt x="2754" y="6882"/>
                    <a:pt x="2807" y="6867"/>
                    <a:pt x="2855" y="6833"/>
                  </a:cubicBezTo>
                  <a:lnTo>
                    <a:pt x="3822" y="6172"/>
                  </a:lnTo>
                  <a:lnTo>
                    <a:pt x="6005" y="7666"/>
                  </a:lnTo>
                  <a:cubicBezTo>
                    <a:pt x="6053" y="7699"/>
                    <a:pt x="6105" y="7713"/>
                    <a:pt x="6155" y="7713"/>
                  </a:cubicBezTo>
                  <a:cubicBezTo>
                    <a:pt x="6316" y="7713"/>
                    <a:pt x="6460" y="7565"/>
                    <a:pt x="6419" y="7384"/>
                  </a:cubicBezTo>
                  <a:lnTo>
                    <a:pt x="6120" y="6086"/>
                  </a:lnTo>
                  <a:lnTo>
                    <a:pt x="8175" y="6086"/>
                  </a:lnTo>
                  <a:cubicBezTo>
                    <a:pt x="8554" y="6086"/>
                    <a:pt x="8861" y="5779"/>
                    <a:pt x="8861" y="5401"/>
                  </a:cubicBezTo>
                  <a:lnTo>
                    <a:pt x="8861" y="1517"/>
                  </a:lnTo>
                  <a:cubicBezTo>
                    <a:pt x="8861" y="1139"/>
                    <a:pt x="8554" y="832"/>
                    <a:pt x="8175" y="832"/>
                  </a:cubicBezTo>
                  <a:lnTo>
                    <a:pt x="8029" y="832"/>
                  </a:lnTo>
                  <a:lnTo>
                    <a:pt x="8029" y="684"/>
                  </a:lnTo>
                  <a:cubicBezTo>
                    <a:pt x="8027" y="307"/>
                    <a:pt x="7722" y="0"/>
                    <a:pt x="7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5" name="Google Shape;575;p75"/>
          <p:cNvGrpSpPr/>
          <p:nvPr/>
        </p:nvGrpSpPr>
        <p:grpSpPr>
          <a:xfrm>
            <a:off x="3052576" y="3859729"/>
            <a:ext cx="375822" cy="250327"/>
            <a:chOff x="2897600" y="4998600"/>
            <a:chExt cx="213075" cy="141925"/>
          </a:xfrm>
        </p:grpSpPr>
        <p:sp>
          <p:nvSpPr>
            <p:cNvPr id="576" name="Google Shape;576;p75"/>
            <p:cNvSpPr/>
            <p:nvPr/>
          </p:nvSpPr>
          <p:spPr>
            <a:xfrm>
              <a:off x="2897600" y="4998600"/>
              <a:ext cx="213075" cy="141925"/>
            </a:xfrm>
            <a:custGeom>
              <a:rect b="b" l="l" r="r" t="t"/>
              <a:pathLst>
                <a:path extrusionOk="0" h="5677" w="8523">
                  <a:moveTo>
                    <a:pt x="8104" y="268"/>
                  </a:moveTo>
                  <a:cubicBezTo>
                    <a:pt x="8188" y="268"/>
                    <a:pt x="8256" y="335"/>
                    <a:pt x="8256" y="418"/>
                  </a:cubicBezTo>
                  <a:lnTo>
                    <a:pt x="8256" y="5258"/>
                  </a:lnTo>
                  <a:cubicBezTo>
                    <a:pt x="8256" y="5341"/>
                    <a:pt x="8188" y="5410"/>
                    <a:pt x="8104" y="5410"/>
                  </a:cubicBezTo>
                  <a:lnTo>
                    <a:pt x="419" y="5410"/>
                  </a:lnTo>
                  <a:cubicBezTo>
                    <a:pt x="334" y="5410"/>
                    <a:pt x="267" y="5341"/>
                    <a:pt x="267" y="5258"/>
                  </a:cubicBezTo>
                  <a:lnTo>
                    <a:pt x="267" y="418"/>
                  </a:lnTo>
                  <a:cubicBezTo>
                    <a:pt x="267" y="335"/>
                    <a:pt x="334" y="268"/>
                    <a:pt x="419" y="268"/>
                  </a:cubicBezTo>
                  <a:close/>
                  <a:moveTo>
                    <a:pt x="419" y="1"/>
                  </a:moveTo>
                  <a:cubicBezTo>
                    <a:pt x="187" y="1"/>
                    <a:pt x="0" y="188"/>
                    <a:pt x="0" y="418"/>
                  </a:cubicBezTo>
                  <a:lnTo>
                    <a:pt x="0" y="5258"/>
                  </a:lnTo>
                  <a:cubicBezTo>
                    <a:pt x="0" y="5488"/>
                    <a:pt x="187" y="5675"/>
                    <a:pt x="419" y="5676"/>
                  </a:cubicBezTo>
                  <a:lnTo>
                    <a:pt x="8104" y="5676"/>
                  </a:lnTo>
                  <a:cubicBezTo>
                    <a:pt x="8334" y="5675"/>
                    <a:pt x="8521" y="5488"/>
                    <a:pt x="8523" y="5258"/>
                  </a:cubicBezTo>
                  <a:lnTo>
                    <a:pt x="8523" y="418"/>
                  </a:lnTo>
                  <a:cubicBezTo>
                    <a:pt x="8521" y="188"/>
                    <a:pt x="8334" y="1"/>
                    <a:pt x="8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75"/>
            <p:cNvSpPr/>
            <p:nvPr/>
          </p:nvSpPr>
          <p:spPr>
            <a:xfrm>
              <a:off x="2918975" y="5012825"/>
              <a:ext cx="170325" cy="113450"/>
            </a:xfrm>
            <a:custGeom>
              <a:rect b="b" l="l" r="r" t="t"/>
              <a:pathLst>
                <a:path extrusionOk="0" h="4538" w="6813">
                  <a:moveTo>
                    <a:pt x="6546" y="268"/>
                  </a:moveTo>
                  <a:lnTo>
                    <a:pt x="6546" y="4270"/>
                  </a:lnTo>
                  <a:lnTo>
                    <a:pt x="267" y="4270"/>
                  </a:lnTo>
                  <a:lnTo>
                    <a:pt x="267" y="268"/>
                  </a:lnTo>
                  <a:close/>
                  <a:moveTo>
                    <a:pt x="133" y="0"/>
                  </a:moveTo>
                  <a:cubicBezTo>
                    <a:pt x="59" y="0"/>
                    <a:pt x="0" y="61"/>
                    <a:pt x="0" y="135"/>
                  </a:cubicBezTo>
                  <a:lnTo>
                    <a:pt x="0" y="4405"/>
                  </a:lnTo>
                  <a:cubicBezTo>
                    <a:pt x="0" y="4477"/>
                    <a:pt x="59" y="4538"/>
                    <a:pt x="133" y="4538"/>
                  </a:cubicBezTo>
                  <a:lnTo>
                    <a:pt x="6680" y="4538"/>
                  </a:lnTo>
                  <a:cubicBezTo>
                    <a:pt x="6754" y="4538"/>
                    <a:pt x="6813" y="4477"/>
                    <a:pt x="6813" y="4405"/>
                  </a:cubicBezTo>
                  <a:lnTo>
                    <a:pt x="6813" y="133"/>
                  </a:lnTo>
                  <a:cubicBezTo>
                    <a:pt x="6813" y="61"/>
                    <a:pt x="6754" y="0"/>
                    <a:pt x="66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75"/>
            <p:cNvSpPr/>
            <p:nvPr/>
          </p:nvSpPr>
          <p:spPr>
            <a:xfrm>
              <a:off x="2908275" y="5062650"/>
              <a:ext cx="6700" cy="13800"/>
            </a:xfrm>
            <a:custGeom>
              <a:rect b="b" l="l" r="r" t="t"/>
              <a:pathLst>
                <a:path extrusionOk="0" h="552" w="268">
                  <a:moveTo>
                    <a:pt x="133" y="1"/>
                  </a:moveTo>
                  <a:cubicBezTo>
                    <a:pt x="61" y="1"/>
                    <a:pt x="0" y="60"/>
                    <a:pt x="0" y="134"/>
                  </a:cubicBezTo>
                  <a:lnTo>
                    <a:pt x="0" y="418"/>
                  </a:lnTo>
                  <a:cubicBezTo>
                    <a:pt x="0" y="492"/>
                    <a:pt x="61" y="551"/>
                    <a:pt x="133" y="551"/>
                  </a:cubicBezTo>
                  <a:cubicBezTo>
                    <a:pt x="207" y="551"/>
                    <a:pt x="267" y="492"/>
                    <a:pt x="268" y="418"/>
                  </a:cubicBezTo>
                  <a:lnTo>
                    <a:pt x="268" y="134"/>
                  </a:lnTo>
                  <a:cubicBezTo>
                    <a:pt x="268" y="60"/>
                    <a:pt x="207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75"/>
            <p:cNvSpPr/>
            <p:nvPr/>
          </p:nvSpPr>
          <p:spPr>
            <a:xfrm>
              <a:off x="3093300" y="5059075"/>
              <a:ext cx="6700" cy="20925"/>
            </a:xfrm>
            <a:custGeom>
              <a:rect b="b" l="l" r="r" t="t"/>
              <a:pathLst>
                <a:path extrusionOk="0" h="837" w="268">
                  <a:moveTo>
                    <a:pt x="135" y="1"/>
                  </a:moveTo>
                  <a:cubicBezTo>
                    <a:pt x="61" y="1"/>
                    <a:pt x="0" y="60"/>
                    <a:pt x="0" y="134"/>
                  </a:cubicBezTo>
                  <a:lnTo>
                    <a:pt x="0" y="704"/>
                  </a:lnTo>
                  <a:cubicBezTo>
                    <a:pt x="0" y="778"/>
                    <a:pt x="61" y="837"/>
                    <a:pt x="135" y="837"/>
                  </a:cubicBezTo>
                  <a:cubicBezTo>
                    <a:pt x="207" y="837"/>
                    <a:pt x="268" y="778"/>
                    <a:pt x="268" y="704"/>
                  </a:cubicBezTo>
                  <a:lnTo>
                    <a:pt x="268" y="134"/>
                  </a:lnTo>
                  <a:cubicBezTo>
                    <a:pt x="268" y="60"/>
                    <a:pt x="207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75"/>
            <p:cNvSpPr/>
            <p:nvPr/>
          </p:nvSpPr>
          <p:spPr>
            <a:xfrm>
              <a:off x="3093300" y="5012825"/>
              <a:ext cx="6750" cy="6750"/>
            </a:xfrm>
            <a:custGeom>
              <a:rect b="b" l="l" r="r" t="t"/>
              <a:pathLst>
                <a:path extrusionOk="0" h="270" w="270">
                  <a:moveTo>
                    <a:pt x="135" y="0"/>
                  </a:moveTo>
                  <a:cubicBezTo>
                    <a:pt x="59" y="1"/>
                    <a:pt x="0" y="61"/>
                    <a:pt x="0" y="136"/>
                  </a:cubicBezTo>
                  <a:cubicBezTo>
                    <a:pt x="0" y="210"/>
                    <a:pt x="61" y="269"/>
                    <a:pt x="135" y="269"/>
                  </a:cubicBezTo>
                  <a:cubicBezTo>
                    <a:pt x="209" y="269"/>
                    <a:pt x="269" y="210"/>
                    <a:pt x="269" y="136"/>
                  </a:cubicBezTo>
                  <a:cubicBezTo>
                    <a:pt x="269" y="61"/>
                    <a:pt x="210" y="1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75"/>
            <p:cNvSpPr/>
            <p:nvPr/>
          </p:nvSpPr>
          <p:spPr>
            <a:xfrm>
              <a:off x="2908275" y="5044850"/>
              <a:ext cx="6700" cy="10250"/>
            </a:xfrm>
            <a:custGeom>
              <a:rect b="b" l="l" r="r" t="t"/>
              <a:pathLst>
                <a:path extrusionOk="0" h="410" w="268">
                  <a:moveTo>
                    <a:pt x="133" y="1"/>
                  </a:moveTo>
                  <a:cubicBezTo>
                    <a:pt x="61" y="1"/>
                    <a:pt x="0" y="60"/>
                    <a:pt x="0" y="134"/>
                  </a:cubicBezTo>
                  <a:lnTo>
                    <a:pt x="0" y="277"/>
                  </a:lnTo>
                  <a:cubicBezTo>
                    <a:pt x="0" y="351"/>
                    <a:pt x="61" y="410"/>
                    <a:pt x="133" y="410"/>
                  </a:cubicBezTo>
                  <a:cubicBezTo>
                    <a:pt x="207" y="410"/>
                    <a:pt x="267" y="351"/>
                    <a:pt x="268" y="277"/>
                  </a:cubicBezTo>
                  <a:lnTo>
                    <a:pt x="268" y="134"/>
                  </a:lnTo>
                  <a:cubicBezTo>
                    <a:pt x="268" y="60"/>
                    <a:pt x="207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75"/>
            <p:cNvSpPr/>
            <p:nvPr/>
          </p:nvSpPr>
          <p:spPr>
            <a:xfrm>
              <a:off x="2908275" y="5084000"/>
              <a:ext cx="6700" cy="10250"/>
            </a:xfrm>
            <a:custGeom>
              <a:rect b="b" l="l" r="r" t="t"/>
              <a:pathLst>
                <a:path extrusionOk="0" h="410" w="268">
                  <a:moveTo>
                    <a:pt x="133" y="0"/>
                  </a:moveTo>
                  <a:cubicBezTo>
                    <a:pt x="61" y="0"/>
                    <a:pt x="0" y="59"/>
                    <a:pt x="0" y="133"/>
                  </a:cubicBezTo>
                  <a:lnTo>
                    <a:pt x="0" y="276"/>
                  </a:lnTo>
                  <a:cubicBezTo>
                    <a:pt x="0" y="350"/>
                    <a:pt x="61" y="409"/>
                    <a:pt x="133" y="409"/>
                  </a:cubicBezTo>
                  <a:cubicBezTo>
                    <a:pt x="207" y="409"/>
                    <a:pt x="267" y="350"/>
                    <a:pt x="268" y="276"/>
                  </a:cubicBezTo>
                  <a:lnTo>
                    <a:pt x="268" y="133"/>
                  </a:lnTo>
                  <a:cubicBezTo>
                    <a:pt x="268" y="59"/>
                    <a:pt x="207" y="0"/>
                    <a:pt x="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75"/>
            <p:cNvSpPr/>
            <p:nvPr/>
          </p:nvSpPr>
          <p:spPr>
            <a:xfrm>
              <a:off x="2933175" y="5094650"/>
              <a:ext cx="141900" cy="20925"/>
            </a:xfrm>
            <a:custGeom>
              <a:rect b="b" l="l" r="r" t="t"/>
              <a:pathLst>
                <a:path extrusionOk="0" h="837" w="5676">
                  <a:moveTo>
                    <a:pt x="1274" y="267"/>
                  </a:moveTo>
                  <a:cubicBezTo>
                    <a:pt x="1311" y="267"/>
                    <a:pt x="1349" y="281"/>
                    <a:pt x="1380" y="312"/>
                  </a:cubicBezTo>
                  <a:cubicBezTo>
                    <a:pt x="1476" y="407"/>
                    <a:pt x="1408" y="570"/>
                    <a:pt x="1272" y="570"/>
                  </a:cubicBezTo>
                  <a:cubicBezTo>
                    <a:pt x="1189" y="570"/>
                    <a:pt x="1121" y="503"/>
                    <a:pt x="1121" y="420"/>
                  </a:cubicBezTo>
                  <a:cubicBezTo>
                    <a:pt x="1121" y="328"/>
                    <a:pt x="1196" y="267"/>
                    <a:pt x="1274" y="267"/>
                  </a:cubicBezTo>
                  <a:close/>
                  <a:moveTo>
                    <a:pt x="1272" y="1"/>
                  </a:moveTo>
                  <a:cubicBezTo>
                    <a:pt x="1093" y="1"/>
                    <a:pt x="934" y="115"/>
                    <a:pt x="876" y="286"/>
                  </a:cubicBezTo>
                  <a:lnTo>
                    <a:pt x="135" y="286"/>
                  </a:lnTo>
                  <a:cubicBezTo>
                    <a:pt x="61" y="286"/>
                    <a:pt x="0" y="345"/>
                    <a:pt x="0" y="420"/>
                  </a:cubicBezTo>
                  <a:cubicBezTo>
                    <a:pt x="0" y="494"/>
                    <a:pt x="61" y="553"/>
                    <a:pt x="135" y="553"/>
                  </a:cubicBezTo>
                  <a:lnTo>
                    <a:pt x="876" y="553"/>
                  </a:lnTo>
                  <a:cubicBezTo>
                    <a:pt x="934" y="722"/>
                    <a:pt x="1093" y="837"/>
                    <a:pt x="1272" y="837"/>
                  </a:cubicBezTo>
                  <a:cubicBezTo>
                    <a:pt x="1453" y="837"/>
                    <a:pt x="1611" y="722"/>
                    <a:pt x="1669" y="553"/>
                  </a:cubicBezTo>
                  <a:lnTo>
                    <a:pt x="5542" y="553"/>
                  </a:lnTo>
                  <a:cubicBezTo>
                    <a:pt x="5616" y="553"/>
                    <a:pt x="5675" y="494"/>
                    <a:pt x="5675" y="420"/>
                  </a:cubicBezTo>
                  <a:cubicBezTo>
                    <a:pt x="5675" y="345"/>
                    <a:pt x="5616" y="286"/>
                    <a:pt x="5542" y="286"/>
                  </a:cubicBezTo>
                  <a:lnTo>
                    <a:pt x="1669" y="286"/>
                  </a:lnTo>
                  <a:cubicBezTo>
                    <a:pt x="1611" y="115"/>
                    <a:pt x="1453" y="1"/>
                    <a:pt x="12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75"/>
            <p:cNvSpPr/>
            <p:nvPr/>
          </p:nvSpPr>
          <p:spPr>
            <a:xfrm>
              <a:off x="2990100" y="5043475"/>
              <a:ext cx="32050" cy="30800"/>
            </a:xfrm>
            <a:custGeom>
              <a:rect b="b" l="l" r="r" t="t"/>
              <a:pathLst>
                <a:path extrusionOk="0" h="1232" w="1282">
                  <a:moveTo>
                    <a:pt x="277" y="268"/>
                  </a:moveTo>
                  <a:cubicBezTo>
                    <a:pt x="278" y="268"/>
                    <a:pt x="279" y="268"/>
                    <a:pt x="281" y="270"/>
                  </a:cubicBezTo>
                  <a:lnTo>
                    <a:pt x="959" y="609"/>
                  </a:lnTo>
                  <a:cubicBezTo>
                    <a:pt x="962" y="610"/>
                    <a:pt x="965" y="613"/>
                    <a:pt x="963" y="617"/>
                  </a:cubicBezTo>
                  <a:cubicBezTo>
                    <a:pt x="963" y="620"/>
                    <a:pt x="962" y="622"/>
                    <a:pt x="959" y="624"/>
                  </a:cubicBezTo>
                  <a:lnTo>
                    <a:pt x="281" y="963"/>
                  </a:lnTo>
                  <a:cubicBezTo>
                    <a:pt x="279" y="964"/>
                    <a:pt x="278" y="964"/>
                    <a:pt x="276" y="964"/>
                  </a:cubicBezTo>
                  <a:cubicBezTo>
                    <a:pt x="275" y="964"/>
                    <a:pt x="273" y="964"/>
                    <a:pt x="273" y="963"/>
                  </a:cubicBezTo>
                  <a:cubicBezTo>
                    <a:pt x="269" y="962"/>
                    <a:pt x="267" y="959"/>
                    <a:pt x="267" y="956"/>
                  </a:cubicBezTo>
                  <a:lnTo>
                    <a:pt x="267" y="278"/>
                  </a:lnTo>
                  <a:cubicBezTo>
                    <a:pt x="267" y="275"/>
                    <a:pt x="269" y="271"/>
                    <a:pt x="273" y="270"/>
                  </a:cubicBezTo>
                  <a:cubicBezTo>
                    <a:pt x="274" y="270"/>
                    <a:pt x="275" y="268"/>
                    <a:pt x="277" y="268"/>
                  </a:cubicBezTo>
                  <a:close/>
                  <a:moveTo>
                    <a:pt x="277" y="1"/>
                  </a:moveTo>
                  <a:cubicBezTo>
                    <a:pt x="132" y="1"/>
                    <a:pt x="1" y="117"/>
                    <a:pt x="1" y="278"/>
                  </a:cubicBezTo>
                  <a:lnTo>
                    <a:pt x="1" y="955"/>
                  </a:lnTo>
                  <a:cubicBezTo>
                    <a:pt x="1" y="1115"/>
                    <a:pt x="131" y="1231"/>
                    <a:pt x="276" y="1231"/>
                  </a:cubicBezTo>
                  <a:cubicBezTo>
                    <a:pt x="317" y="1231"/>
                    <a:pt x="360" y="1222"/>
                    <a:pt x="401" y="1201"/>
                  </a:cubicBezTo>
                  <a:lnTo>
                    <a:pt x="1078" y="863"/>
                  </a:lnTo>
                  <a:cubicBezTo>
                    <a:pt x="1281" y="761"/>
                    <a:pt x="1281" y="472"/>
                    <a:pt x="1078" y="369"/>
                  </a:cubicBezTo>
                  <a:lnTo>
                    <a:pt x="401" y="30"/>
                  </a:lnTo>
                  <a:cubicBezTo>
                    <a:pt x="360" y="10"/>
                    <a:pt x="318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75"/>
            <p:cNvSpPr/>
            <p:nvPr/>
          </p:nvSpPr>
          <p:spPr>
            <a:xfrm>
              <a:off x="2965200" y="5027050"/>
              <a:ext cx="77875" cy="63625"/>
            </a:xfrm>
            <a:custGeom>
              <a:rect b="b" l="l" r="r" t="t"/>
              <a:pathLst>
                <a:path extrusionOk="0" h="2545" w="3115">
                  <a:moveTo>
                    <a:pt x="2412" y="268"/>
                  </a:moveTo>
                  <a:cubicBezTo>
                    <a:pt x="2653" y="268"/>
                    <a:pt x="2846" y="464"/>
                    <a:pt x="2848" y="703"/>
                  </a:cubicBezTo>
                  <a:lnTo>
                    <a:pt x="2848" y="1842"/>
                  </a:lnTo>
                  <a:cubicBezTo>
                    <a:pt x="2846" y="2083"/>
                    <a:pt x="2653" y="2278"/>
                    <a:pt x="2412" y="2278"/>
                  </a:cubicBezTo>
                  <a:lnTo>
                    <a:pt x="703" y="2278"/>
                  </a:lnTo>
                  <a:cubicBezTo>
                    <a:pt x="462" y="2278"/>
                    <a:pt x="267" y="2083"/>
                    <a:pt x="267" y="1842"/>
                  </a:cubicBezTo>
                  <a:lnTo>
                    <a:pt x="267" y="703"/>
                  </a:lnTo>
                  <a:cubicBezTo>
                    <a:pt x="267" y="464"/>
                    <a:pt x="462" y="268"/>
                    <a:pt x="703" y="268"/>
                  </a:cubicBezTo>
                  <a:close/>
                  <a:moveTo>
                    <a:pt x="703" y="0"/>
                  </a:moveTo>
                  <a:cubicBezTo>
                    <a:pt x="316" y="2"/>
                    <a:pt x="1" y="315"/>
                    <a:pt x="1" y="703"/>
                  </a:cubicBezTo>
                  <a:lnTo>
                    <a:pt x="1" y="1842"/>
                  </a:lnTo>
                  <a:cubicBezTo>
                    <a:pt x="1" y="2230"/>
                    <a:pt x="316" y="2545"/>
                    <a:pt x="703" y="2545"/>
                  </a:cubicBezTo>
                  <a:lnTo>
                    <a:pt x="2412" y="2545"/>
                  </a:lnTo>
                  <a:cubicBezTo>
                    <a:pt x="2799" y="2545"/>
                    <a:pt x="3114" y="2230"/>
                    <a:pt x="3114" y="1842"/>
                  </a:cubicBezTo>
                  <a:lnTo>
                    <a:pt x="3114" y="703"/>
                  </a:lnTo>
                  <a:cubicBezTo>
                    <a:pt x="3114" y="315"/>
                    <a:pt x="2799" y="2"/>
                    <a:pt x="2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6" name="Google Shape;586;p75"/>
          <p:cNvGrpSpPr/>
          <p:nvPr/>
        </p:nvGrpSpPr>
        <p:grpSpPr>
          <a:xfrm>
            <a:off x="3052573" y="1135863"/>
            <a:ext cx="375824" cy="246468"/>
            <a:chOff x="2342250" y="4676200"/>
            <a:chExt cx="256325" cy="168100"/>
          </a:xfrm>
        </p:grpSpPr>
        <p:sp>
          <p:nvSpPr>
            <p:cNvPr id="587" name="Google Shape;587;p75"/>
            <p:cNvSpPr/>
            <p:nvPr/>
          </p:nvSpPr>
          <p:spPr>
            <a:xfrm>
              <a:off x="2342250" y="4676200"/>
              <a:ext cx="256325" cy="168100"/>
            </a:xfrm>
            <a:custGeom>
              <a:rect b="b" l="l" r="r" t="t"/>
              <a:pathLst>
                <a:path extrusionOk="0" h="6724" w="10253">
                  <a:moveTo>
                    <a:pt x="7704" y="302"/>
                  </a:moveTo>
                  <a:lnTo>
                    <a:pt x="7704" y="3051"/>
                  </a:lnTo>
                  <a:lnTo>
                    <a:pt x="300" y="3051"/>
                  </a:lnTo>
                  <a:lnTo>
                    <a:pt x="300" y="302"/>
                  </a:lnTo>
                  <a:close/>
                  <a:moveTo>
                    <a:pt x="9461" y="1257"/>
                  </a:moveTo>
                  <a:cubicBezTo>
                    <a:pt x="9736" y="1257"/>
                    <a:pt x="9958" y="1482"/>
                    <a:pt x="9952" y="1758"/>
                  </a:cubicBezTo>
                  <a:lnTo>
                    <a:pt x="9952" y="5449"/>
                  </a:lnTo>
                  <a:cubicBezTo>
                    <a:pt x="9944" y="5982"/>
                    <a:pt x="9511" y="6410"/>
                    <a:pt x="8979" y="6410"/>
                  </a:cubicBezTo>
                  <a:cubicBezTo>
                    <a:pt x="8446" y="6410"/>
                    <a:pt x="8013" y="5982"/>
                    <a:pt x="8006" y="5449"/>
                  </a:cubicBezTo>
                  <a:lnTo>
                    <a:pt x="8006" y="4957"/>
                  </a:lnTo>
                  <a:lnTo>
                    <a:pt x="8817" y="4957"/>
                  </a:lnTo>
                  <a:cubicBezTo>
                    <a:pt x="8901" y="4957"/>
                    <a:pt x="8968" y="4890"/>
                    <a:pt x="8968" y="4807"/>
                  </a:cubicBezTo>
                  <a:lnTo>
                    <a:pt x="8968" y="2961"/>
                  </a:lnTo>
                  <a:cubicBezTo>
                    <a:pt x="8966" y="2880"/>
                    <a:pt x="8900" y="2816"/>
                    <a:pt x="8817" y="2816"/>
                  </a:cubicBezTo>
                  <a:cubicBezTo>
                    <a:pt x="8737" y="2816"/>
                    <a:pt x="8671" y="2880"/>
                    <a:pt x="8668" y="2961"/>
                  </a:cubicBezTo>
                  <a:lnTo>
                    <a:pt x="8668" y="4656"/>
                  </a:lnTo>
                  <a:lnTo>
                    <a:pt x="8006" y="4656"/>
                  </a:lnTo>
                  <a:lnTo>
                    <a:pt x="8006" y="1265"/>
                  </a:lnTo>
                  <a:lnTo>
                    <a:pt x="8839" y="1265"/>
                  </a:lnTo>
                  <a:cubicBezTo>
                    <a:pt x="8729" y="1405"/>
                    <a:pt x="8668" y="1579"/>
                    <a:pt x="8668" y="1758"/>
                  </a:cubicBezTo>
                  <a:lnTo>
                    <a:pt x="8668" y="2249"/>
                  </a:lnTo>
                  <a:cubicBezTo>
                    <a:pt x="8671" y="2330"/>
                    <a:pt x="8737" y="2394"/>
                    <a:pt x="8819" y="2394"/>
                  </a:cubicBezTo>
                  <a:cubicBezTo>
                    <a:pt x="8900" y="2394"/>
                    <a:pt x="8966" y="2330"/>
                    <a:pt x="8970" y="2249"/>
                  </a:cubicBezTo>
                  <a:lnTo>
                    <a:pt x="8970" y="1758"/>
                  </a:lnTo>
                  <a:cubicBezTo>
                    <a:pt x="8964" y="1482"/>
                    <a:pt x="9185" y="1257"/>
                    <a:pt x="9461" y="1257"/>
                  </a:cubicBezTo>
                  <a:close/>
                  <a:moveTo>
                    <a:pt x="7704" y="3353"/>
                  </a:moveTo>
                  <a:lnTo>
                    <a:pt x="7704" y="5449"/>
                  </a:lnTo>
                  <a:cubicBezTo>
                    <a:pt x="7704" y="5824"/>
                    <a:pt x="7870" y="6181"/>
                    <a:pt x="8158" y="6422"/>
                  </a:cubicBezTo>
                  <a:lnTo>
                    <a:pt x="1274" y="6422"/>
                  </a:lnTo>
                  <a:cubicBezTo>
                    <a:pt x="737" y="6422"/>
                    <a:pt x="302" y="5986"/>
                    <a:pt x="300" y="5449"/>
                  </a:cubicBezTo>
                  <a:lnTo>
                    <a:pt x="300" y="3353"/>
                  </a:lnTo>
                  <a:close/>
                  <a:moveTo>
                    <a:pt x="150" y="1"/>
                  </a:moveTo>
                  <a:cubicBezTo>
                    <a:pt x="68" y="2"/>
                    <a:pt x="0" y="70"/>
                    <a:pt x="0" y="152"/>
                  </a:cubicBezTo>
                  <a:lnTo>
                    <a:pt x="0" y="5449"/>
                  </a:lnTo>
                  <a:cubicBezTo>
                    <a:pt x="0" y="6153"/>
                    <a:pt x="571" y="6722"/>
                    <a:pt x="1274" y="6724"/>
                  </a:cubicBezTo>
                  <a:lnTo>
                    <a:pt x="8979" y="6724"/>
                  </a:lnTo>
                  <a:cubicBezTo>
                    <a:pt x="9682" y="6722"/>
                    <a:pt x="10251" y="6153"/>
                    <a:pt x="10252" y="5449"/>
                  </a:cubicBezTo>
                  <a:lnTo>
                    <a:pt x="10252" y="1758"/>
                  </a:lnTo>
                  <a:cubicBezTo>
                    <a:pt x="10252" y="1320"/>
                    <a:pt x="9897" y="965"/>
                    <a:pt x="9460" y="965"/>
                  </a:cubicBezTo>
                  <a:lnTo>
                    <a:pt x="8006" y="965"/>
                  </a:lnTo>
                  <a:lnTo>
                    <a:pt x="8006" y="152"/>
                  </a:lnTo>
                  <a:cubicBezTo>
                    <a:pt x="8006" y="70"/>
                    <a:pt x="7938" y="2"/>
                    <a:pt x="7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75"/>
            <p:cNvSpPr/>
            <p:nvPr/>
          </p:nvSpPr>
          <p:spPr>
            <a:xfrm>
              <a:off x="2489300" y="4688400"/>
              <a:ext cx="29575" cy="59450"/>
            </a:xfrm>
            <a:custGeom>
              <a:rect b="b" l="l" r="r" t="t"/>
              <a:pathLst>
                <a:path extrusionOk="0" h="2378" w="1183">
                  <a:moveTo>
                    <a:pt x="592" y="0"/>
                  </a:moveTo>
                  <a:cubicBezTo>
                    <a:pt x="511" y="0"/>
                    <a:pt x="445" y="65"/>
                    <a:pt x="442" y="146"/>
                  </a:cubicBezTo>
                  <a:lnTo>
                    <a:pt x="442" y="318"/>
                  </a:lnTo>
                  <a:cubicBezTo>
                    <a:pt x="181" y="368"/>
                    <a:pt x="1" y="609"/>
                    <a:pt x="26" y="873"/>
                  </a:cubicBezTo>
                  <a:cubicBezTo>
                    <a:pt x="52" y="1138"/>
                    <a:pt x="274" y="1340"/>
                    <a:pt x="541" y="1340"/>
                  </a:cubicBezTo>
                  <a:lnTo>
                    <a:pt x="644" y="1340"/>
                  </a:lnTo>
                  <a:cubicBezTo>
                    <a:pt x="763" y="1340"/>
                    <a:pt x="860" y="1435"/>
                    <a:pt x="860" y="1554"/>
                  </a:cubicBezTo>
                  <a:cubicBezTo>
                    <a:pt x="860" y="1672"/>
                    <a:pt x="763" y="1769"/>
                    <a:pt x="644" y="1769"/>
                  </a:cubicBezTo>
                  <a:lnTo>
                    <a:pt x="488" y="1769"/>
                  </a:lnTo>
                  <a:cubicBezTo>
                    <a:pt x="398" y="1769"/>
                    <a:pt x="325" y="1696"/>
                    <a:pt x="325" y="1606"/>
                  </a:cubicBezTo>
                  <a:cubicBezTo>
                    <a:pt x="325" y="1523"/>
                    <a:pt x="258" y="1455"/>
                    <a:pt x="175" y="1455"/>
                  </a:cubicBezTo>
                  <a:cubicBezTo>
                    <a:pt x="92" y="1455"/>
                    <a:pt x="25" y="1523"/>
                    <a:pt x="25" y="1606"/>
                  </a:cubicBezTo>
                  <a:cubicBezTo>
                    <a:pt x="25" y="1844"/>
                    <a:pt x="206" y="2044"/>
                    <a:pt x="442" y="2068"/>
                  </a:cubicBezTo>
                  <a:lnTo>
                    <a:pt x="442" y="2232"/>
                  </a:lnTo>
                  <a:cubicBezTo>
                    <a:pt x="445" y="2313"/>
                    <a:pt x="511" y="2378"/>
                    <a:pt x="592" y="2378"/>
                  </a:cubicBezTo>
                  <a:cubicBezTo>
                    <a:pt x="674" y="2378"/>
                    <a:pt x="740" y="2313"/>
                    <a:pt x="743" y="2232"/>
                  </a:cubicBezTo>
                  <a:lnTo>
                    <a:pt x="743" y="2060"/>
                  </a:lnTo>
                  <a:cubicBezTo>
                    <a:pt x="1004" y="2009"/>
                    <a:pt x="1183" y="1769"/>
                    <a:pt x="1157" y="1505"/>
                  </a:cubicBezTo>
                  <a:cubicBezTo>
                    <a:pt x="1132" y="1240"/>
                    <a:pt x="910" y="1038"/>
                    <a:pt x="644" y="1038"/>
                  </a:cubicBezTo>
                  <a:lnTo>
                    <a:pt x="541" y="1038"/>
                  </a:lnTo>
                  <a:cubicBezTo>
                    <a:pt x="424" y="1035"/>
                    <a:pt x="332" y="940"/>
                    <a:pt x="332" y="824"/>
                  </a:cubicBezTo>
                  <a:cubicBezTo>
                    <a:pt x="332" y="707"/>
                    <a:pt x="424" y="613"/>
                    <a:pt x="541" y="609"/>
                  </a:cubicBezTo>
                  <a:lnTo>
                    <a:pt x="697" y="609"/>
                  </a:lnTo>
                  <a:cubicBezTo>
                    <a:pt x="787" y="609"/>
                    <a:pt x="860" y="681"/>
                    <a:pt x="860" y="772"/>
                  </a:cubicBezTo>
                  <a:lnTo>
                    <a:pt x="860" y="877"/>
                  </a:lnTo>
                  <a:cubicBezTo>
                    <a:pt x="860" y="959"/>
                    <a:pt x="927" y="1026"/>
                    <a:pt x="1011" y="1026"/>
                  </a:cubicBezTo>
                  <a:cubicBezTo>
                    <a:pt x="1093" y="1026"/>
                    <a:pt x="1160" y="959"/>
                    <a:pt x="1160" y="877"/>
                  </a:cubicBezTo>
                  <a:lnTo>
                    <a:pt x="1160" y="772"/>
                  </a:lnTo>
                  <a:cubicBezTo>
                    <a:pt x="1160" y="533"/>
                    <a:pt x="980" y="334"/>
                    <a:pt x="743" y="310"/>
                  </a:cubicBezTo>
                  <a:lnTo>
                    <a:pt x="743" y="146"/>
                  </a:lnTo>
                  <a:cubicBezTo>
                    <a:pt x="740" y="65"/>
                    <a:pt x="674" y="0"/>
                    <a:pt x="5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75"/>
            <p:cNvSpPr/>
            <p:nvPr/>
          </p:nvSpPr>
          <p:spPr>
            <a:xfrm>
              <a:off x="2366250" y="4696275"/>
              <a:ext cx="31700" cy="43825"/>
            </a:xfrm>
            <a:custGeom>
              <a:rect b="b" l="l" r="r" t="t"/>
              <a:pathLst>
                <a:path extrusionOk="0" h="1753" w="1268">
                  <a:moveTo>
                    <a:pt x="155" y="1"/>
                  </a:moveTo>
                  <a:cubicBezTo>
                    <a:pt x="78" y="1"/>
                    <a:pt x="3" y="59"/>
                    <a:pt x="3" y="152"/>
                  </a:cubicBezTo>
                  <a:lnTo>
                    <a:pt x="3" y="1597"/>
                  </a:lnTo>
                  <a:cubicBezTo>
                    <a:pt x="0" y="1682"/>
                    <a:pt x="69" y="1753"/>
                    <a:pt x="154" y="1753"/>
                  </a:cubicBezTo>
                  <a:cubicBezTo>
                    <a:pt x="238" y="1753"/>
                    <a:pt x="307" y="1682"/>
                    <a:pt x="304" y="1597"/>
                  </a:cubicBezTo>
                  <a:lnTo>
                    <a:pt x="304" y="649"/>
                  </a:lnTo>
                  <a:lnTo>
                    <a:pt x="991" y="1680"/>
                  </a:lnTo>
                  <a:cubicBezTo>
                    <a:pt x="1022" y="1727"/>
                    <a:pt x="1069" y="1748"/>
                    <a:pt x="1115" y="1748"/>
                  </a:cubicBezTo>
                  <a:cubicBezTo>
                    <a:pt x="1192" y="1748"/>
                    <a:pt x="1268" y="1690"/>
                    <a:pt x="1267" y="1597"/>
                  </a:cubicBezTo>
                  <a:lnTo>
                    <a:pt x="1267" y="151"/>
                  </a:lnTo>
                  <a:cubicBezTo>
                    <a:pt x="1267" y="69"/>
                    <a:pt x="1199" y="2"/>
                    <a:pt x="1116" y="2"/>
                  </a:cubicBezTo>
                  <a:cubicBezTo>
                    <a:pt x="1034" y="2"/>
                    <a:pt x="967" y="69"/>
                    <a:pt x="967" y="151"/>
                  </a:cubicBezTo>
                  <a:lnTo>
                    <a:pt x="967" y="1099"/>
                  </a:lnTo>
                  <a:lnTo>
                    <a:pt x="279" y="68"/>
                  </a:lnTo>
                  <a:cubicBezTo>
                    <a:pt x="248" y="21"/>
                    <a:pt x="201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75"/>
            <p:cNvSpPr/>
            <p:nvPr/>
          </p:nvSpPr>
          <p:spPr>
            <a:xfrm>
              <a:off x="2406425" y="4696300"/>
              <a:ext cx="27750" cy="43675"/>
            </a:xfrm>
            <a:custGeom>
              <a:rect b="b" l="l" r="r" t="t"/>
              <a:pathLst>
                <a:path extrusionOk="0" h="1747" w="1110">
                  <a:moveTo>
                    <a:pt x="151" y="1"/>
                  </a:moveTo>
                  <a:cubicBezTo>
                    <a:pt x="69" y="1"/>
                    <a:pt x="2" y="68"/>
                    <a:pt x="2" y="150"/>
                  </a:cubicBezTo>
                  <a:lnTo>
                    <a:pt x="2" y="1596"/>
                  </a:lnTo>
                  <a:cubicBezTo>
                    <a:pt x="0" y="1678"/>
                    <a:pt x="68" y="1747"/>
                    <a:pt x="151" y="1747"/>
                  </a:cubicBezTo>
                  <a:lnTo>
                    <a:pt x="955" y="1747"/>
                  </a:lnTo>
                  <a:cubicBezTo>
                    <a:pt x="956" y="1747"/>
                    <a:pt x="958" y="1747"/>
                    <a:pt x="960" y="1747"/>
                  </a:cubicBezTo>
                  <a:cubicBezTo>
                    <a:pt x="1042" y="1747"/>
                    <a:pt x="1110" y="1679"/>
                    <a:pt x="1110" y="1596"/>
                  </a:cubicBezTo>
                  <a:cubicBezTo>
                    <a:pt x="1110" y="1513"/>
                    <a:pt x="1042" y="1445"/>
                    <a:pt x="960" y="1445"/>
                  </a:cubicBezTo>
                  <a:cubicBezTo>
                    <a:pt x="958" y="1445"/>
                    <a:pt x="956" y="1445"/>
                    <a:pt x="955" y="1445"/>
                  </a:cubicBezTo>
                  <a:lnTo>
                    <a:pt x="302" y="1445"/>
                  </a:lnTo>
                  <a:lnTo>
                    <a:pt x="302" y="943"/>
                  </a:lnTo>
                  <a:lnTo>
                    <a:pt x="793" y="943"/>
                  </a:lnTo>
                  <a:cubicBezTo>
                    <a:pt x="875" y="940"/>
                    <a:pt x="939" y="874"/>
                    <a:pt x="939" y="792"/>
                  </a:cubicBezTo>
                  <a:cubicBezTo>
                    <a:pt x="939" y="711"/>
                    <a:pt x="875" y="645"/>
                    <a:pt x="793" y="643"/>
                  </a:cubicBezTo>
                  <a:lnTo>
                    <a:pt x="302" y="643"/>
                  </a:lnTo>
                  <a:lnTo>
                    <a:pt x="302" y="301"/>
                  </a:lnTo>
                  <a:lnTo>
                    <a:pt x="955" y="301"/>
                  </a:lnTo>
                  <a:cubicBezTo>
                    <a:pt x="1037" y="301"/>
                    <a:pt x="1104" y="233"/>
                    <a:pt x="1104" y="150"/>
                  </a:cubicBezTo>
                  <a:cubicBezTo>
                    <a:pt x="1104" y="68"/>
                    <a:pt x="1037" y="1"/>
                    <a:pt x="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75"/>
            <p:cNvSpPr/>
            <p:nvPr/>
          </p:nvSpPr>
          <p:spPr>
            <a:xfrm>
              <a:off x="2442325" y="4696275"/>
              <a:ext cx="40075" cy="43700"/>
            </a:xfrm>
            <a:custGeom>
              <a:rect b="b" l="l" r="r" t="t"/>
              <a:pathLst>
                <a:path extrusionOk="0" h="1748" w="1603">
                  <a:moveTo>
                    <a:pt x="158" y="1"/>
                  </a:moveTo>
                  <a:cubicBezTo>
                    <a:pt x="153" y="1"/>
                    <a:pt x="148" y="1"/>
                    <a:pt x="143" y="2"/>
                  </a:cubicBezTo>
                  <a:cubicBezTo>
                    <a:pt x="61" y="11"/>
                    <a:pt x="1" y="86"/>
                    <a:pt x="10" y="168"/>
                  </a:cubicBezTo>
                  <a:lnTo>
                    <a:pt x="172" y="1613"/>
                  </a:lnTo>
                  <a:cubicBezTo>
                    <a:pt x="181" y="1699"/>
                    <a:pt x="251" y="1747"/>
                    <a:pt x="322" y="1747"/>
                  </a:cubicBezTo>
                  <a:cubicBezTo>
                    <a:pt x="377" y="1747"/>
                    <a:pt x="432" y="1718"/>
                    <a:pt x="458" y="1656"/>
                  </a:cubicBezTo>
                  <a:lnTo>
                    <a:pt x="802" y="855"/>
                  </a:lnTo>
                  <a:lnTo>
                    <a:pt x="1145" y="1656"/>
                  </a:lnTo>
                  <a:cubicBezTo>
                    <a:pt x="1172" y="1718"/>
                    <a:pt x="1227" y="1747"/>
                    <a:pt x="1282" y="1747"/>
                  </a:cubicBezTo>
                  <a:cubicBezTo>
                    <a:pt x="1353" y="1747"/>
                    <a:pt x="1423" y="1699"/>
                    <a:pt x="1433" y="1613"/>
                  </a:cubicBezTo>
                  <a:lnTo>
                    <a:pt x="1593" y="168"/>
                  </a:lnTo>
                  <a:cubicBezTo>
                    <a:pt x="1603" y="86"/>
                    <a:pt x="1543" y="11"/>
                    <a:pt x="1461" y="2"/>
                  </a:cubicBezTo>
                  <a:cubicBezTo>
                    <a:pt x="1456" y="1"/>
                    <a:pt x="1451" y="1"/>
                    <a:pt x="1446" y="1"/>
                  </a:cubicBezTo>
                  <a:cubicBezTo>
                    <a:pt x="1369" y="1"/>
                    <a:pt x="1303" y="58"/>
                    <a:pt x="1294" y="135"/>
                  </a:cubicBezTo>
                  <a:lnTo>
                    <a:pt x="1197" y="1013"/>
                  </a:lnTo>
                  <a:lnTo>
                    <a:pt x="940" y="413"/>
                  </a:lnTo>
                  <a:cubicBezTo>
                    <a:pt x="915" y="354"/>
                    <a:pt x="859" y="324"/>
                    <a:pt x="803" y="324"/>
                  </a:cubicBezTo>
                  <a:cubicBezTo>
                    <a:pt x="746" y="324"/>
                    <a:pt x="690" y="354"/>
                    <a:pt x="664" y="413"/>
                  </a:cubicBezTo>
                  <a:lnTo>
                    <a:pt x="407" y="1013"/>
                  </a:lnTo>
                  <a:lnTo>
                    <a:pt x="310" y="135"/>
                  </a:lnTo>
                  <a:cubicBezTo>
                    <a:pt x="301" y="58"/>
                    <a:pt x="234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75"/>
            <p:cNvSpPr/>
            <p:nvPr/>
          </p:nvSpPr>
          <p:spPr>
            <a:xfrm>
              <a:off x="2366175" y="4772525"/>
              <a:ext cx="59725" cy="7575"/>
            </a:xfrm>
            <a:custGeom>
              <a:rect b="b" l="l" r="r" t="t"/>
              <a:pathLst>
                <a:path extrusionOk="0" h="303" w="2389">
                  <a:moveTo>
                    <a:pt x="152" y="1"/>
                  </a:moveTo>
                  <a:cubicBezTo>
                    <a:pt x="69" y="1"/>
                    <a:pt x="0" y="68"/>
                    <a:pt x="0" y="151"/>
                  </a:cubicBezTo>
                  <a:cubicBezTo>
                    <a:pt x="0" y="235"/>
                    <a:pt x="69" y="302"/>
                    <a:pt x="152" y="302"/>
                  </a:cubicBezTo>
                  <a:cubicBezTo>
                    <a:pt x="153" y="302"/>
                    <a:pt x="155" y="302"/>
                    <a:pt x="157" y="302"/>
                  </a:cubicBezTo>
                  <a:lnTo>
                    <a:pt x="2243" y="302"/>
                  </a:lnTo>
                  <a:cubicBezTo>
                    <a:pt x="2324" y="299"/>
                    <a:pt x="2388" y="232"/>
                    <a:pt x="2388" y="151"/>
                  </a:cubicBezTo>
                  <a:cubicBezTo>
                    <a:pt x="2388" y="71"/>
                    <a:pt x="2324" y="3"/>
                    <a:pt x="2243" y="1"/>
                  </a:cubicBezTo>
                  <a:lnTo>
                    <a:pt x="157" y="1"/>
                  </a:lnTo>
                  <a:cubicBezTo>
                    <a:pt x="155" y="1"/>
                    <a:pt x="153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75"/>
            <p:cNvSpPr/>
            <p:nvPr/>
          </p:nvSpPr>
          <p:spPr>
            <a:xfrm>
              <a:off x="2442675" y="4772525"/>
              <a:ext cx="75525" cy="7575"/>
            </a:xfrm>
            <a:custGeom>
              <a:rect b="b" l="l" r="r" t="t"/>
              <a:pathLst>
                <a:path extrusionOk="0" h="303" w="3021">
                  <a:moveTo>
                    <a:pt x="146" y="1"/>
                  </a:moveTo>
                  <a:cubicBezTo>
                    <a:pt x="65" y="3"/>
                    <a:pt x="0" y="71"/>
                    <a:pt x="0" y="151"/>
                  </a:cubicBezTo>
                  <a:cubicBezTo>
                    <a:pt x="0" y="232"/>
                    <a:pt x="65" y="299"/>
                    <a:pt x="146" y="302"/>
                  </a:cubicBezTo>
                  <a:lnTo>
                    <a:pt x="2876" y="302"/>
                  </a:lnTo>
                  <a:cubicBezTo>
                    <a:pt x="2956" y="299"/>
                    <a:pt x="3021" y="232"/>
                    <a:pt x="3021" y="151"/>
                  </a:cubicBezTo>
                  <a:cubicBezTo>
                    <a:pt x="3021" y="71"/>
                    <a:pt x="2956" y="3"/>
                    <a:pt x="2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75"/>
            <p:cNvSpPr/>
            <p:nvPr/>
          </p:nvSpPr>
          <p:spPr>
            <a:xfrm>
              <a:off x="2366300" y="4792575"/>
              <a:ext cx="31625" cy="7575"/>
            </a:xfrm>
            <a:custGeom>
              <a:rect b="b" l="l" r="r" t="t"/>
              <a:pathLst>
                <a:path extrusionOk="0" h="303" w="1265">
                  <a:moveTo>
                    <a:pt x="152" y="1"/>
                  </a:moveTo>
                  <a:cubicBezTo>
                    <a:pt x="68" y="1"/>
                    <a:pt x="1" y="68"/>
                    <a:pt x="1" y="152"/>
                  </a:cubicBezTo>
                  <a:cubicBezTo>
                    <a:pt x="1" y="235"/>
                    <a:pt x="68" y="302"/>
                    <a:pt x="152" y="302"/>
                  </a:cubicBezTo>
                  <a:lnTo>
                    <a:pt x="1114" y="302"/>
                  </a:lnTo>
                  <a:cubicBezTo>
                    <a:pt x="1197" y="302"/>
                    <a:pt x="1265" y="235"/>
                    <a:pt x="1265" y="152"/>
                  </a:cubicBezTo>
                  <a:cubicBezTo>
                    <a:pt x="1265" y="68"/>
                    <a:pt x="1197" y="1"/>
                    <a:pt x="1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75"/>
            <p:cNvSpPr/>
            <p:nvPr/>
          </p:nvSpPr>
          <p:spPr>
            <a:xfrm>
              <a:off x="2366175" y="4812675"/>
              <a:ext cx="59725" cy="7525"/>
            </a:xfrm>
            <a:custGeom>
              <a:rect b="b" l="l" r="r" t="t"/>
              <a:pathLst>
                <a:path extrusionOk="0" h="301" w="2389">
                  <a:moveTo>
                    <a:pt x="149" y="0"/>
                  </a:moveTo>
                  <a:cubicBezTo>
                    <a:pt x="68" y="0"/>
                    <a:pt x="0" y="68"/>
                    <a:pt x="0" y="150"/>
                  </a:cubicBezTo>
                  <a:cubicBezTo>
                    <a:pt x="0" y="234"/>
                    <a:pt x="69" y="301"/>
                    <a:pt x="152" y="301"/>
                  </a:cubicBezTo>
                  <a:cubicBezTo>
                    <a:pt x="153" y="301"/>
                    <a:pt x="155" y="301"/>
                    <a:pt x="157" y="301"/>
                  </a:cubicBezTo>
                  <a:lnTo>
                    <a:pt x="2243" y="301"/>
                  </a:lnTo>
                  <a:cubicBezTo>
                    <a:pt x="2324" y="298"/>
                    <a:pt x="2388" y="232"/>
                    <a:pt x="2388" y="150"/>
                  </a:cubicBezTo>
                  <a:cubicBezTo>
                    <a:pt x="2388" y="69"/>
                    <a:pt x="2324" y="3"/>
                    <a:pt x="2243" y="1"/>
                  </a:cubicBezTo>
                  <a:lnTo>
                    <a:pt x="157" y="1"/>
                  </a:lnTo>
                  <a:cubicBezTo>
                    <a:pt x="154" y="0"/>
                    <a:pt x="15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75"/>
            <p:cNvSpPr/>
            <p:nvPr/>
          </p:nvSpPr>
          <p:spPr>
            <a:xfrm>
              <a:off x="2406425" y="4792575"/>
              <a:ext cx="19600" cy="7575"/>
            </a:xfrm>
            <a:custGeom>
              <a:rect b="b" l="l" r="r" t="t"/>
              <a:pathLst>
                <a:path extrusionOk="0" h="303" w="784">
                  <a:moveTo>
                    <a:pt x="151" y="1"/>
                  </a:moveTo>
                  <a:cubicBezTo>
                    <a:pt x="69" y="1"/>
                    <a:pt x="0" y="68"/>
                    <a:pt x="0" y="152"/>
                  </a:cubicBezTo>
                  <a:cubicBezTo>
                    <a:pt x="0" y="235"/>
                    <a:pt x="69" y="302"/>
                    <a:pt x="151" y="302"/>
                  </a:cubicBezTo>
                  <a:lnTo>
                    <a:pt x="633" y="302"/>
                  </a:lnTo>
                  <a:cubicBezTo>
                    <a:pt x="717" y="302"/>
                    <a:pt x="784" y="235"/>
                    <a:pt x="784" y="152"/>
                  </a:cubicBezTo>
                  <a:cubicBezTo>
                    <a:pt x="784" y="68"/>
                    <a:pt x="717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75"/>
            <p:cNvSpPr/>
            <p:nvPr/>
          </p:nvSpPr>
          <p:spPr>
            <a:xfrm>
              <a:off x="2442575" y="4792575"/>
              <a:ext cx="35625" cy="7575"/>
            </a:xfrm>
            <a:custGeom>
              <a:rect b="b" l="l" r="r" t="t"/>
              <a:pathLst>
                <a:path extrusionOk="0" h="303" w="1425">
                  <a:moveTo>
                    <a:pt x="150" y="1"/>
                  </a:moveTo>
                  <a:cubicBezTo>
                    <a:pt x="67" y="1"/>
                    <a:pt x="0" y="68"/>
                    <a:pt x="0" y="152"/>
                  </a:cubicBezTo>
                  <a:cubicBezTo>
                    <a:pt x="0" y="235"/>
                    <a:pt x="67" y="302"/>
                    <a:pt x="150" y="302"/>
                  </a:cubicBezTo>
                  <a:lnTo>
                    <a:pt x="1274" y="302"/>
                  </a:lnTo>
                  <a:cubicBezTo>
                    <a:pt x="1357" y="302"/>
                    <a:pt x="1424" y="235"/>
                    <a:pt x="1424" y="152"/>
                  </a:cubicBezTo>
                  <a:cubicBezTo>
                    <a:pt x="1424" y="68"/>
                    <a:pt x="1357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75"/>
            <p:cNvSpPr/>
            <p:nvPr/>
          </p:nvSpPr>
          <p:spPr>
            <a:xfrm>
              <a:off x="2486675" y="4792575"/>
              <a:ext cx="31625" cy="7575"/>
            </a:xfrm>
            <a:custGeom>
              <a:rect b="b" l="l" r="r" t="t"/>
              <a:pathLst>
                <a:path extrusionOk="0" h="303" w="1265">
                  <a:moveTo>
                    <a:pt x="152" y="1"/>
                  </a:moveTo>
                  <a:cubicBezTo>
                    <a:pt x="68" y="1"/>
                    <a:pt x="1" y="68"/>
                    <a:pt x="1" y="152"/>
                  </a:cubicBezTo>
                  <a:cubicBezTo>
                    <a:pt x="1" y="235"/>
                    <a:pt x="68" y="302"/>
                    <a:pt x="152" y="302"/>
                  </a:cubicBezTo>
                  <a:lnTo>
                    <a:pt x="1116" y="302"/>
                  </a:lnTo>
                  <a:cubicBezTo>
                    <a:pt x="1198" y="302"/>
                    <a:pt x="1265" y="235"/>
                    <a:pt x="1265" y="152"/>
                  </a:cubicBezTo>
                  <a:cubicBezTo>
                    <a:pt x="1265" y="68"/>
                    <a:pt x="1198" y="1"/>
                    <a:pt x="1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75"/>
            <p:cNvSpPr/>
            <p:nvPr/>
          </p:nvSpPr>
          <p:spPr>
            <a:xfrm>
              <a:off x="2442675" y="4812675"/>
              <a:ext cx="51700" cy="7525"/>
            </a:xfrm>
            <a:custGeom>
              <a:rect b="b" l="l" r="r" t="t"/>
              <a:pathLst>
                <a:path extrusionOk="0" h="301" w="2068">
                  <a:moveTo>
                    <a:pt x="1919" y="0"/>
                  </a:moveTo>
                  <a:cubicBezTo>
                    <a:pt x="1916" y="0"/>
                    <a:pt x="1914" y="0"/>
                    <a:pt x="1912" y="1"/>
                  </a:cubicBezTo>
                  <a:lnTo>
                    <a:pt x="146" y="1"/>
                  </a:lnTo>
                  <a:cubicBezTo>
                    <a:pt x="65" y="3"/>
                    <a:pt x="0" y="69"/>
                    <a:pt x="0" y="150"/>
                  </a:cubicBezTo>
                  <a:cubicBezTo>
                    <a:pt x="0" y="232"/>
                    <a:pt x="65" y="298"/>
                    <a:pt x="146" y="301"/>
                  </a:cubicBezTo>
                  <a:lnTo>
                    <a:pt x="1912" y="301"/>
                  </a:lnTo>
                  <a:cubicBezTo>
                    <a:pt x="1913" y="301"/>
                    <a:pt x="1915" y="301"/>
                    <a:pt x="1917" y="301"/>
                  </a:cubicBezTo>
                  <a:cubicBezTo>
                    <a:pt x="1999" y="301"/>
                    <a:pt x="2068" y="234"/>
                    <a:pt x="2068" y="150"/>
                  </a:cubicBezTo>
                  <a:cubicBezTo>
                    <a:pt x="2068" y="68"/>
                    <a:pt x="2000" y="0"/>
                    <a:pt x="19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75"/>
            <p:cNvSpPr/>
            <p:nvPr/>
          </p:nvSpPr>
          <p:spPr>
            <a:xfrm>
              <a:off x="2502875" y="4812675"/>
              <a:ext cx="15325" cy="7525"/>
            </a:xfrm>
            <a:custGeom>
              <a:rect b="b" l="l" r="r" t="t"/>
              <a:pathLst>
                <a:path extrusionOk="0" h="301" w="613">
                  <a:moveTo>
                    <a:pt x="146" y="1"/>
                  </a:moveTo>
                  <a:cubicBezTo>
                    <a:pt x="65" y="3"/>
                    <a:pt x="0" y="69"/>
                    <a:pt x="0" y="150"/>
                  </a:cubicBezTo>
                  <a:cubicBezTo>
                    <a:pt x="0" y="232"/>
                    <a:pt x="65" y="298"/>
                    <a:pt x="146" y="301"/>
                  </a:cubicBezTo>
                  <a:lnTo>
                    <a:pt x="468" y="301"/>
                  </a:lnTo>
                  <a:cubicBezTo>
                    <a:pt x="548" y="298"/>
                    <a:pt x="613" y="232"/>
                    <a:pt x="613" y="150"/>
                  </a:cubicBezTo>
                  <a:cubicBezTo>
                    <a:pt x="613" y="69"/>
                    <a:pt x="548" y="3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1" name="Google Shape;601;p7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40"/>
          <p:cNvPicPr preferRelativeResize="0"/>
          <p:nvPr/>
        </p:nvPicPr>
        <p:blipFill rotWithShape="1">
          <a:blip r:embed="rId3">
            <a:alphaModFix/>
          </a:blip>
          <a:srcRect b="5444" l="0" r="0" t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0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40"/>
          <p:cNvSpPr txBox="1"/>
          <p:nvPr>
            <p:ph idx="1" type="subTitle"/>
          </p:nvPr>
        </p:nvSpPr>
        <p:spPr>
          <a:xfrm>
            <a:off x="2178950" y="2185249"/>
            <a:ext cx="1995900" cy="25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Finding a tradable signal in the dataset that can be used for determining whether to buy or sell a stock portfolio in the future.</a:t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We want to minimize the risk and maximize the profit of the investments.</a:t>
            </a:r>
            <a:endParaRPr sz="1400"/>
          </a:p>
        </p:txBody>
      </p:sp>
      <p:sp>
        <p:nvSpPr>
          <p:cNvPr id="245" name="Google Shape;245;p40"/>
          <p:cNvSpPr txBox="1"/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F3F3F3"/>
                </a:solidFill>
              </a:rPr>
              <a:t>Objective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46" name="Google Shape;246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76"/>
          <p:cNvSpPr/>
          <p:nvPr/>
        </p:nvSpPr>
        <p:spPr>
          <a:xfrm>
            <a:off x="6690214" y="-513900"/>
            <a:ext cx="4790700" cy="17517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76"/>
          <p:cNvSpPr/>
          <p:nvPr/>
        </p:nvSpPr>
        <p:spPr>
          <a:xfrm>
            <a:off x="-215401" y="1695900"/>
            <a:ext cx="4549200" cy="1751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76"/>
          <p:cNvSpPr txBox="1"/>
          <p:nvPr>
            <p:ph type="title"/>
          </p:nvPr>
        </p:nvSpPr>
        <p:spPr>
          <a:xfrm>
            <a:off x="1524149" y="2123400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4000">
                <a:solidFill>
                  <a:srgbClr val="F3F3F3"/>
                </a:solidFill>
              </a:rPr>
              <a:t>Thank</a:t>
            </a:r>
            <a:endParaRPr sz="4000">
              <a:solidFill>
                <a:srgbClr val="F3F3F3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4000">
                <a:solidFill>
                  <a:srgbClr val="F3F3F3"/>
                </a:solidFill>
              </a:rPr>
              <a:t>You!</a:t>
            </a:r>
            <a:endParaRPr sz="4000">
              <a:solidFill>
                <a:srgbClr val="F3F3F3"/>
              </a:solidFill>
            </a:endParaRPr>
          </a:p>
        </p:txBody>
      </p:sp>
      <p:sp>
        <p:nvSpPr>
          <p:cNvPr id="609" name="Google Shape;609;p76"/>
          <p:cNvSpPr/>
          <p:nvPr/>
        </p:nvSpPr>
        <p:spPr>
          <a:xfrm>
            <a:off x="6898675" y="540058"/>
            <a:ext cx="403234" cy="379768"/>
          </a:xfrm>
          <a:custGeom>
            <a:rect b="b" l="l" r="r" t="t"/>
            <a:pathLst>
              <a:path extrusionOk="0" h="8286" w="8798">
                <a:moveTo>
                  <a:pt x="4327" y="1"/>
                </a:moveTo>
                <a:cubicBezTo>
                  <a:pt x="4180" y="1"/>
                  <a:pt x="4031" y="9"/>
                  <a:pt x="3883" y="25"/>
                </a:cubicBezTo>
                <a:cubicBezTo>
                  <a:pt x="2636" y="159"/>
                  <a:pt x="1517" y="851"/>
                  <a:pt x="840" y="1908"/>
                </a:cubicBezTo>
                <a:cubicBezTo>
                  <a:pt x="163" y="2963"/>
                  <a:pt x="0" y="4269"/>
                  <a:pt x="397" y="5458"/>
                </a:cubicBezTo>
                <a:cubicBezTo>
                  <a:pt x="796" y="6648"/>
                  <a:pt x="1710" y="7593"/>
                  <a:pt x="2886" y="8029"/>
                </a:cubicBezTo>
                <a:cubicBezTo>
                  <a:pt x="2901" y="8034"/>
                  <a:pt x="2917" y="8037"/>
                  <a:pt x="2932" y="8037"/>
                </a:cubicBezTo>
                <a:cubicBezTo>
                  <a:pt x="2972" y="8037"/>
                  <a:pt x="3011" y="8019"/>
                  <a:pt x="3036" y="7986"/>
                </a:cubicBezTo>
                <a:cubicBezTo>
                  <a:pt x="3053" y="7962"/>
                  <a:pt x="3063" y="7933"/>
                  <a:pt x="3063" y="7904"/>
                </a:cubicBezTo>
                <a:lnTo>
                  <a:pt x="3063" y="5540"/>
                </a:lnTo>
                <a:cubicBezTo>
                  <a:pt x="3063" y="5468"/>
                  <a:pt x="3005" y="5409"/>
                  <a:pt x="2935" y="5409"/>
                </a:cubicBezTo>
                <a:cubicBezTo>
                  <a:pt x="2934" y="5409"/>
                  <a:pt x="2933" y="5409"/>
                  <a:pt x="2932" y="5409"/>
                </a:cubicBezTo>
                <a:lnTo>
                  <a:pt x="1842" y="5409"/>
                </a:lnTo>
                <a:lnTo>
                  <a:pt x="1842" y="4449"/>
                </a:lnTo>
                <a:lnTo>
                  <a:pt x="2932" y="4449"/>
                </a:lnTo>
                <a:cubicBezTo>
                  <a:pt x="3003" y="4449"/>
                  <a:pt x="3063" y="4390"/>
                  <a:pt x="3063" y="4319"/>
                </a:cubicBezTo>
                <a:lnTo>
                  <a:pt x="3063" y="4144"/>
                </a:lnTo>
                <a:cubicBezTo>
                  <a:pt x="3063" y="3005"/>
                  <a:pt x="4142" y="2008"/>
                  <a:pt x="5374" y="2008"/>
                </a:cubicBezTo>
                <a:lnTo>
                  <a:pt x="5941" y="2008"/>
                </a:lnTo>
                <a:lnTo>
                  <a:pt x="5941" y="2966"/>
                </a:lnTo>
                <a:lnTo>
                  <a:pt x="5374" y="2966"/>
                </a:lnTo>
                <a:cubicBezTo>
                  <a:pt x="5005" y="2966"/>
                  <a:pt x="4669" y="3072"/>
                  <a:pt x="4429" y="3265"/>
                </a:cubicBezTo>
                <a:cubicBezTo>
                  <a:pt x="4163" y="3479"/>
                  <a:pt x="4021" y="3783"/>
                  <a:pt x="4021" y="4144"/>
                </a:cubicBezTo>
                <a:lnTo>
                  <a:pt x="4021" y="4319"/>
                </a:lnTo>
                <a:cubicBezTo>
                  <a:pt x="4021" y="4390"/>
                  <a:pt x="4080" y="4449"/>
                  <a:pt x="4153" y="4449"/>
                </a:cubicBezTo>
                <a:lnTo>
                  <a:pt x="4669" y="4449"/>
                </a:lnTo>
                <a:cubicBezTo>
                  <a:pt x="4739" y="4447"/>
                  <a:pt x="4795" y="4389"/>
                  <a:pt x="4795" y="4319"/>
                </a:cubicBezTo>
                <a:cubicBezTo>
                  <a:pt x="4795" y="4248"/>
                  <a:pt x="4739" y="4190"/>
                  <a:pt x="4669" y="4187"/>
                </a:cubicBezTo>
                <a:lnTo>
                  <a:pt x="4284" y="4187"/>
                </a:lnTo>
                <a:lnTo>
                  <a:pt x="4284" y="4144"/>
                </a:lnTo>
                <a:cubicBezTo>
                  <a:pt x="4284" y="3468"/>
                  <a:pt x="4871" y="3229"/>
                  <a:pt x="5374" y="3229"/>
                </a:cubicBezTo>
                <a:lnTo>
                  <a:pt x="6071" y="3229"/>
                </a:lnTo>
                <a:cubicBezTo>
                  <a:pt x="6144" y="3229"/>
                  <a:pt x="6202" y="3169"/>
                  <a:pt x="6202" y="3097"/>
                </a:cubicBezTo>
                <a:lnTo>
                  <a:pt x="6202" y="1876"/>
                </a:lnTo>
                <a:cubicBezTo>
                  <a:pt x="6202" y="1803"/>
                  <a:pt x="6144" y="1745"/>
                  <a:pt x="6071" y="1745"/>
                </a:cubicBezTo>
                <a:lnTo>
                  <a:pt x="5374" y="1745"/>
                </a:lnTo>
                <a:cubicBezTo>
                  <a:pt x="4735" y="1745"/>
                  <a:pt x="4086" y="1999"/>
                  <a:pt x="3596" y="2444"/>
                </a:cubicBezTo>
                <a:cubicBezTo>
                  <a:pt x="3083" y="2907"/>
                  <a:pt x="2800" y="3510"/>
                  <a:pt x="2800" y="4144"/>
                </a:cubicBezTo>
                <a:lnTo>
                  <a:pt x="2800" y="4187"/>
                </a:lnTo>
                <a:lnTo>
                  <a:pt x="1710" y="4187"/>
                </a:lnTo>
                <a:cubicBezTo>
                  <a:pt x="1639" y="4187"/>
                  <a:pt x="1579" y="4246"/>
                  <a:pt x="1579" y="4319"/>
                </a:cubicBezTo>
                <a:lnTo>
                  <a:pt x="1579" y="5540"/>
                </a:lnTo>
                <a:cubicBezTo>
                  <a:pt x="1579" y="5611"/>
                  <a:pt x="1639" y="5670"/>
                  <a:pt x="1710" y="5670"/>
                </a:cubicBezTo>
                <a:lnTo>
                  <a:pt x="2800" y="5670"/>
                </a:lnTo>
                <a:lnTo>
                  <a:pt x="2800" y="7714"/>
                </a:lnTo>
                <a:cubicBezTo>
                  <a:pt x="1384" y="7107"/>
                  <a:pt x="444" y="5696"/>
                  <a:pt x="444" y="4144"/>
                </a:cubicBezTo>
                <a:cubicBezTo>
                  <a:pt x="444" y="2004"/>
                  <a:pt x="2186" y="262"/>
                  <a:pt x="4327" y="262"/>
                </a:cubicBezTo>
                <a:cubicBezTo>
                  <a:pt x="6464" y="262"/>
                  <a:pt x="8209" y="2006"/>
                  <a:pt x="8209" y="4144"/>
                </a:cubicBezTo>
                <a:cubicBezTo>
                  <a:pt x="8209" y="6282"/>
                  <a:pt x="6467" y="8026"/>
                  <a:pt x="4327" y="8026"/>
                </a:cubicBezTo>
                <a:lnTo>
                  <a:pt x="4284" y="8026"/>
                </a:lnTo>
                <a:lnTo>
                  <a:pt x="4284" y="5670"/>
                </a:lnTo>
                <a:lnTo>
                  <a:pt x="6071" y="5670"/>
                </a:lnTo>
                <a:cubicBezTo>
                  <a:pt x="6144" y="5670"/>
                  <a:pt x="6202" y="5611"/>
                  <a:pt x="6202" y="5538"/>
                </a:cubicBezTo>
                <a:lnTo>
                  <a:pt x="6202" y="4318"/>
                </a:lnTo>
                <a:cubicBezTo>
                  <a:pt x="6202" y="4245"/>
                  <a:pt x="6144" y="4187"/>
                  <a:pt x="6071" y="4187"/>
                </a:cubicBezTo>
                <a:lnTo>
                  <a:pt x="5307" y="4187"/>
                </a:lnTo>
                <a:cubicBezTo>
                  <a:pt x="5305" y="4187"/>
                  <a:pt x="5303" y="4187"/>
                  <a:pt x="5302" y="4187"/>
                </a:cubicBezTo>
                <a:cubicBezTo>
                  <a:pt x="5229" y="4187"/>
                  <a:pt x="5171" y="4245"/>
                  <a:pt x="5171" y="4318"/>
                </a:cubicBezTo>
                <a:cubicBezTo>
                  <a:pt x="5171" y="4390"/>
                  <a:pt x="5229" y="4448"/>
                  <a:pt x="5302" y="4448"/>
                </a:cubicBezTo>
                <a:cubicBezTo>
                  <a:pt x="5303" y="4448"/>
                  <a:pt x="5305" y="4448"/>
                  <a:pt x="5307" y="4448"/>
                </a:cubicBezTo>
                <a:lnTo>
                  <a:pt x="5941" y="4448"/>
                </a:lnTo>
                <a:lnTo>
                  <a:pt x="5941" y="5408"/>
                </a:lnTo>
                <a:lnTo>
                  <a:pt x="4153" y="5408"/>
                </a:lnTo>
                <a:cubicBezTo>
                  <a:pt x="4080" y="5408"/>
                  <a:pt x="4023" y="5466"/>
                  <a:pt x="4023" y="5538"/>
                </a:cubicBezTo>
                <a:lnTo>
                  <a:pt x="4023" y="8151"/>
                </a:lnTo>
                <a:cubicBezTo>
                  <a:pt x="4023" y="8221"/>
                  <a:pt x="4078" y="8279"/>
                  <a:pt x="4148" y="8282"/>
                </a:cubicBezTo>
                <a:cubicBezTo>
                  <a:pt x="4212" y="8285"/>
                  <a:pt x="4272" y="8286"/>
                  <a:pt x="4328" y="8286"/>
                </a:cubicBezTo>
                <a:cubicBezTo>
                  <a:pt x="6004" y="8286"/>
                  <a:pt x="7514" y="7276"/>
                  <a:pt x="8157" y="5728"/>
                </a:cubicBezTo>
                <a:cubicBezTo>
                  <a:pt x="8797" y="4180"/>
                  <a:pt x="8443" y="2398"/>
                  <a:pt x="7257" y="1213"/>
                </a:cubicBezTo>
                <a:cubicBezTo>
                  <a:pt x="6476" y="433"/>
                  <a:pt x="5420" y="1"/>
                  <a:pt x="43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0" name="Google Shape;610;p76"/>
          <p:cNvGrpSpPr/>
          <p:nvPr/>
        </p:nvGrpSpPr>
        <p:grpSpPr>
          <a:xfrm>
            <a:off x="8000899" y="540000"/>
            <a:ext cx="400209" cy="379906"/>
            <a:chOff x="3371074" y="540000"/>
            <a:chExt cx="400209" cy="379906"/>
          </a:xfrm>
        </p:grpSpPr>
        <p:sp>
          <p:nvSpPr>
            <p:cNvPr id="611" name="Google Shape;611;p76"/>
            <p:cNvSpPr/>
            <p:nvPr/>
          </p:nvSpPr>
          <p:spPr>
            <a:xfrm>
              <a:off x="3371074" y="540000"/>
              <a:ext cx="400209" cy="379906"/>
            </a:xfrm>
            <a:custGeom>
              <a:rect b="b" l="l" r="r" t="t"/>
              <a:pathLst>
                <a:path extrusionOk="0" h="8289" w="8732">
                  <a:moveTo>
                    <a:pt x="4584" y="263"/>
                  </a:moveTo>
                  <a:cubicBezTo>
                    <a:pt x="6724" y="263"/>
                    <a:pt x="8466" y="2005"/>
                    <a:pt x="8466" y="4145"/>
                  </a:cubicBezTo>
                  <a:cubicBezTo>
                    <a:pt x="8466" y="6285"/>
                    <a:pt x="6726" y="8027"/>
                    <a:pt x="4584" y="8027"/>
                  </a:cubicBezTo>
                  <a:cubicBezTo>
                    <a:pt x="2445" y="8027"/>
                    <a:pt x="703" y="6285"/>
                    <a:pt x="703" y="4145"/>
                  </a:cubicBezTo>
                  <a:cubicBezTo>
                    <a:pt x="703" y="2005"/>
                    <a:pt x="2445" y="263"/>
                    <a:pt x="4584" y="263"/>
                  </a:cubicBezTo>
                  <a:close/>
                  <a:moveTo>
                    <a:pt x="4582" y="1"/>
                  </a:moveTo>
                  <a:cubicBezTo>
                    <a:pt x="3785" y="1"/>
                    <a:pt x="2984" y="230"/>
                    <a:pt x="2282" y="699"/>
                  </a:cubicBezTo>
                  <a:cubicBezTo>
                    <a:pt x="640" y="1797"/>
                    <a:pt x="0" y="3904"/>
                    <a:pt x="757" y="5729"/>
                  </a:cubicBezTo>
                  <a:cubicBezTo>
                    <a:pt x="1408" y="7301"/>
                    <a:pt x="2936" y="8289"/>
                    <a:pt x="4584" y="8289"/>
                  </a:cubicBezTo>
                  <a:cubicBezTo>
                    <a:pt x="4852" y="8289"/>
                    <a:pt x="5122" y="8263"/>
                    <a:pt x="5393" y="8209"/>
                  </a:cubicBezTo>
                  <a:cubicBezTo>
                    <a:pt x="7332" y="7823"/>
                    <a:pt x="8729" y="6121"/>
                    <a:pt x="8729" y="4145"/>
                  </a:cubicBezTo>
                  <a:cubicBezTo>
                    <a:pt x="8732" y="3045"/>
                    <a:pt x="8294" y="1990"/>
                    <a:pt x="7515" y="1214"/>
                  </a:cubicBezTo>
                  <a:cubicBezTo>
                    <a:pt x="6714" y="414"/>
                    <a:pt x="5652" y="1"/>
                    <a:pt x="4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76"/>
            <p:cNvSpPr/>
            <p:nvPr/>
          </p:nvSpPr>
          <p:spPr>
            <a:xfrm>
              <a:off x="3469061" y="635972"/>
              <a:ext cx="248687" cy="204000"/>
            </a:xfrm>
            <a:custGeom>
              <a:rect b="b" l="l" r="r" t="t"/>
              <a:pathLst>
                <a:path extrusionOk="0" h="4451" w="5426">
                  <a:moveTo>
                    <a:pt x="3495" y="1"/>
                  </a:moveTo>
                  <a:cubicBezTo>
                    <a:pt x="3334" y="1"/>
                    <a:pt x="3173" y="30"/>
                    <a:pt x="3018" y="91"/>
                  </a:cubicBezTo>
                  <a:cubicBezTo>
                    <a:pt x="2552" y="271"/>
                    <a:pt x="2231" y="702"/>
                    <a:pt x="2189" y="1200"/>
                  </a:cubicBezTo>
                  <a:cubicBezTo>
                    <a:pt x="2048" y="1177"/>
                    <a:pt x="1770" y="1099"/>
                    <a:pt x="1704" y="1076"/>
                  </a:cubicBezTo>
                  <a:cubicBezTo>
                    <a:pt x="1224" y="912"/>
                    <a:pt x="794" y="627"/>
                    <a:pt x="456" y="246"/>
                  </a:cubicBezTo>
                  <a:cubicBezTo>
                    <a:pt x="438" y="223"/>
                    <a:pt x="411" y="208"/>
                    <a:pt x="381" y="201"/>
                  </a:cubicBezTo>
                  <a:cubicBezTo>
                    <a:pt x="373" y="200"/>
                    <a:pt x="365" y="199"/>
                    <a:pt x="357" y="199"/>
                  </a:cubicBezTo>
                  <a:cubicBezTo>
                    <a:pt x="307" y="199"/>
                    <a:pt x="262" y="226"/>
                    <a:pt x="240" y="271"/>
                  </a:cubicBezTo>
                  <a:cubicBezTo>
                    <a:pt x="39" y="674"/>
                    <a:pt x="78" y="1153"/>
                    <a:pt x="342" y="1516"/>
                  </a:cubicBezTo>
                  <a:cubicBezTo>
                    <a:pt x="334" y="1515"/>
                    <a:pt x="326" y="1515"/>
                    <a:pt x="319" y="1515"/>
                  </a:cubicBezTo>
                  <a:cubicBezTo>
                    <a:pt x="279" y="1515"/>
                    <a:pt x="240" y="1532"/>
                    <a:pt x="216" y="1564"/>
                  </a:cubicBezTo>
                  <a:cubicBezTo>
                    <a:pt x="197" y="1586"/>
                    <a:pt x="187" y="1615"/>
                    <a:pt x="186" y="1644"/>
                  </a:cubicBezTo>
                  <a:cubicBezTo>
                    <a:pt x="186" y="1658"/>
                    <a:pt x="186" y="1671"/>
                    <a:pt x="186" y="1685"/>
                  </a:cubicBezTo>
                  <a:cubicBezTo>
                    <a:pt x="185" y="2028"/>
                    <a:pt x="341" y="2352"/>
                    <a:pt x="609" y="2568"/>
                  </a:cubicBezTo>
                  <a:cubicBezTo>
                    <a:pt x="590" y="2580"/>
                    <a:pt x="575" y="2597"/>
                    <a:pt x="564" y="2618"/>
                  </a:cubicBezTo>
                  <a:cubicBezTo>
                    <a:pt x="549" y="2650"/>
                    <a:pt x="547" y="2685"/>
                    <a:pt x="557" y="2719"/>
                  </a:cubicBezTo>
                  <a:cubicBezTo>
                    <a:pt x="671" y="3077"/>
                    <a:pt x="949" y="3359"/>
                    <a:pt x="1307" y="3475"/>
                  </a:cubicBezTo>
                  <a:cubicBezTo>
                    <a:pt x="987" y="3670"/>
                    <a:pt x="619" y="3774"/>
                    <a:pt x="244" y="3774"/>
                  </a:cubicBezTo>
                  <a:cubicBezTo>
                    <a:pt x="210" y="3774"/>
                    <a:pt x="176" y="3773"/>
                    <a:pt x="143" y="3771"/>
                  </a:cubicBezTo>
                  <a:cubicBezTo>
                    <a:pt x="141" y="3771"/>
                    <a:pt x="139" y="3771"/>
                    <a:pt x="137" y="3771"/>
                  </a:cubicBezTo>
                  <a:cubicBezTo>
                    <a:pt x="74" y="3771"/>
                    <a:pt x="19" y="3817"/>
                    <a:pt x="8" y="3880"/>
                  </a:cubicBezTo>
                  <a:cubicBezTo>
                    <a:pt x="0" y="3935"/>
                    <a:pt x="27" y="3989"/>
                    <a:pt x="74" y="4016"/>
                  </a:cubicBezTo>
                  <a:cubicBezTo>
                    <a:pt x="567" y="4307"/>
                    <a:pt x="1118" y="4450"/>
                    <a:pt x="1667" y="4450"/>
                  </a:cubicBezTo>
                  <a:cubicBezTo>
                    <a:pt x="2314" y="4450"/>
                    <a:pt x="2959" y="4251"/>
                    <a:pt x="3505" y="3856"/>
                  </a:cubicBezTo>
                  <a:cubicBezTo>
                    <a:pt x="3571" y="3808"/>
                    <a:pt x="3578" y="3713"/>
                    <a:pt x="3522" y="3655"/>
                  </a:cubicBezTo>
                  <a:cubicBezTo>
                    <a:pt x="3496" y="3630"/>
                    <a:pt x="3462" y="3617"/>
                    <a:pt x="3428" y="3617"/>
                  </a:cubicBezTo>
                  <a:cubicBezTo>
                    <a:pt x="3400" y="3617"/>
                    <a:pt x="3373" y="3626"/>
                    <a:pt x="3349" y="3643"/>
                  </a:cubicBezTo>
                  <a:cubicBezTo>
                    <a:pt x="2853" y="4003"/>
                    <a:pt x="2262" y="4188"/>
                    <a:pt x="1666" y="4188"/>
                  </a:cubicBezTo>
                  <a:cubicBezTo>
                    <a:pt x="1321" y="4188"/>
                    <a:pt x="975" y="4126"/>
                    <a:pt x="644" y="4000"/>
                  </a:cubicBezTo>
                  <a:cubicBezTo>
                    <a:pt x="1038" y="3931"/>
                    <a:pt x="1410" y="3759"/>
                    <a:pt x="1718" y="3503"/>
                  </a:cubicBezTo>
                  <a:cubicBezTo>
                    <a:pt x="1755" y="3472"/>
                    <a:pt x="1774" y="3424"/>
                    <a:pt x="1766" y="3375"/>
                  </a:cubicBezTo>
                  <a:cubicBezTo>
                    <a:pt x="1754" y="3315"/>
                    <a:pt x="1702" y="3272"/>
                    <a:pt x="1641" y="3269"/>
                  </a:cubicBezTo>
                  <a:cubicBezTo>
                    <a:pt x="1327" y="3261"/>
                    <a:pt x="1041" y="3089"/>
                    <a:pt x="885" y="2815"/>
                  </a:cubicBezTo>
                  <a:cubicBezTo>
                    <a:pt x="959" y="2811"/>
                    <a:pt x="1031" y="2802"/>
                    <a:pt x="1103" y="2786"/>
                  </a:cubicBezTo>
                  <a:cubicBezTo>
                    <a:pt x="1158" y="2774"/>
                    <a:pt x="1200" y="2729"/>
                    <a:pt x="1209" y="2674"/>
                  </a:cubicBezTo>
                  <a:cubicBezTo>
                    <a:pt x="1217" y="2608"/>
                    <a:pt x="1175" y="2546"/>
                    <a:pt x="1111" y="2530"/>
                  </a:cubicBezTo>
                  <a:cubicBezTo>
                    <a:pt x="773" y="2447"/>
                    <a:pt x="517" y="2172"/>
                    <a:pt x="461" y="1830"/>
                  </a:cubicBezTo>
                  <a:lnTo>
                    <a:pt x="461" y="1830"/>
                  </a:lnTo>
                  <a:cubicBezTo>
                    <a:pt x="548" y="1850"/>
                    <a:pt x="637" y="1861"/>
                    <a:pt x="726" y="1861"/>
                  </a:cubicBezTo>
                  <a:cubicBezTo>
                    <a:pt x="740" y="1861"/>
                    <a:pt x="754" y="1860"/>
                    <a:pt x="769" y="1860"/>
                  </a:cubicBezTo>
                  <a:cubicBezTo>
                    <a:pt x="833" y="1858"/>
                    <a:pt x="887" y="1809"/>
                    <a:pt x="895" y="1744"/>
                  </a:cubicBezTo>
                  <a:cubicBezTo>
                    <a:pt x="899" y="1691"/>
                    <a:pt x="874" y="1642"/>
                    <a:pt x="829" y="1615"/>
                  </a:cubicBezTo>
                  <a:cubicBezTo>
                    <a:pt x="474" y="1398"/>
                    <a:pt x="302" y="975"/>
                    <a:pt x="407" y="571"/>
                  </a:cubicBezTo>
                  <a:lnTo>
                    <a:pt x="407" y="571"/>
                  </a:lnTo>
                  <a:cubicBezTo>
                    <a:pt x="750" y="912"/>
                    <a:pt x="1165" y="1169"/>
                    <a:pt x="1621" y="1325"/>
                  </a:cubicBezTo>
                  <a:cubicBezTo>
                    <a:pt x="1626" y="1327"/>
                    <a:pt x="2076" y="1467"/>
                    <a:pt x="2247" y="1468"/>
                  </a:cubicBezTo>
                  <a:cubicBezTo>
                    <a:pt x="2258" y="1468"/>
                    <a:pt x="2311" y="1469"/>
                    <a:pt x="2311" y="1469"/>
                  </a:cubicBezTo>
                  <a:cubicBezTo>
                    <a:pt x="2313" y="1469"/>
                    <a:pt x="2316" y="1469"/>
                    <a:pt x="2318" y="1469"/>
                  </a:cubicBezTo>
                  <a:cubicBezTo>
                    <a:pt x="2372" y="1469"/>
                    <a:pt x="2421" y="1435"/>
                    <a:pt x="2439" y="1383"/>
                  </a:cubicBezTo>
                  <a:cubicBezTo>
                    <a:pt x="2446" y="1367"/>
                    <a:pt x="2449" y="1351"/>
                    <a:pt x="2447" y="1333"/>
                  </a:cubicBezTo>
                  <a:lnTo>
                    <a:pt x="2447" y="1311"/>
                  </a:lnTo>
                  <a:cubicBezTo>
                    <a:pt x="2447" y="885"/>
                    <a:pt x="2705" y="501"/>
                    <a:pt x="3099" y="340"/>
                  </a:cubicBezTo>
                  <a:cubicBezTo>
                    <a:pt x="3227" y="287"/>
                    <a:pt x="3362" y="262"/>
                    <a:pt x="3495" y="262"/>
                  </a:cubicBezTo>
                  <a:cubicBezTo>
                    <a:pt x="3771" y="262"/>
                    <a:pt x="4042" y="371"/>
                    <a:pt x="4243" y="576"/>
                  </a:cubicBezTo>
                  <a:cubicBezTo>
                    <a:pt x="4267" y="601"/>
                    <a:pt x="4300" y="614"/>
                    <a:pt x="4336" y="614"/>
                  </a:cubicBezTo>
                  <a:cubicBezTo>
                    <a:pt x="4342" y="614"/>
                    <a:pt x="4348" y="614"/>
                    <a:pt x="4354" y="613"/>
                  </a:cubicBezTo>
                  <a:cubicBezTo>
                    <a:pt x="4485" y="594"/>
                    <a:pt x="4616" y="565"/>
                    <a:pt x="4743" y="522"/>
                  </a:cubicBezTo>
                  <a:lnTo>
                    <a:pt x="4743" y="522"/>
                  </a:lnTo>
                  <a:cubicBezTo>
                    <a:pt x="4674" y="597"/>
                    <a:pt x="4595" y="659"/>
                    <a:pt x="4507" y="709"/>
                  </a:cubicBezTo>
                  <a:cubicBezTo>
                    <a:pt x="4446" y="741"/>
                    <a:pt x="4422" y="814"/>
                    <a:pt x="4449" y="877"/>
                  </a:cubicBezTo>
                  <a:lnTo>
                    <a:pt x="4452" y="881"/>
                  </a:lnTo>
                  <a:cubicBezTo>
                    <a:pt x="4473" y="928"/>
                    <a:pt x="4519" y="957"/>
                    <a:pt x="4571" y="957"/>
                  </a:cubicBezTo>
                  <a:cubicBezTo>
                    <a:pt x="4575" y="957"/>
                    <a:pt x="4579" y="957"/>
                    <a:pt x="4584" y="956"/>
                  </a:cubicBezTo>
                  <a:cubicBezTo>
                    <a:pt x="4691" y="947"/>
                    <a:pt x="4798" y="930"/>
                    <a:pt x="4903" y="904"/>
                  </a:cubicBezTo>
                  <a:lnTo>
                    <a:pt x="4903" y="904"/>
                  </a:lnTo>
                  <a:cubicBezTo>
                    <a:pt x="4810" y="1000"/>
                    <a:pt x="4708" y="1087"/>
                    <a:pt x="4597" y="1164"/>
                  </a:cubicBezTo>
                  <a:cubicBezTo>
                    <a:pt x="4562" y="1189"/>
                    <a:pt x="4541" y="1231"/>
                    <a:pt x="4542" y="1274"/>
                  </a:cubicBezTo>
                  <a:lnTo>
                    <a:pt x="4542" y="1284"/>
                  </a:lnTo>
                  <a:lnTo>
                    <a:pt x="4542" y="1311"/>
                  </a:lnTo>
                  <a:lnTo>
                    <a:pt x="4542" y="1321"/>
                  </a:lnTo>
                  <a:cubicBezTo>
                    <a:pt x="4539" y="2028"/>
                    <a:pt x="4277" y="2708"/>
                    <a:pt x="3803" y="3231"/>
                  </a:cubicBezTo>
                  <a:cubicBezTo>
                    <a:pt x="3755" y="3287"/>
                    <a:pt x="3760" y="3370"/>
                    <a:pt x="3814" y="3419"/>
                  </a:cubicBezTo>
                  <a:cubicBezTo>
                    <a:pt x="3839" y="3441"/>
                    <a:pt x="3870" y="3452"/>
                    <a:pt x="3901" y="3452"/>
                  </a:cubicBezTo>
                  <a:cubicBezTo>
                    <a:pt x="3938" y="3452"/>
                    <a:pt x="3975" y="3436"/>
                    <a:pt x="4001" y="3406"/>
                  </a:cubicBezTo>
                  <a:cubicBezTo>
                    <a:pt x="4514" y="2840"/>
                    <a:pt x="4799" y="2102"/>
                    <a:pt x="4804" y="1337"/>
                  </a:cubicBezTo>
                  <a:cubicBezTo>
                    <a:pt x="5037" y="1164"/>
                    <a:pt x="5235" y="950"/>
                    <a:pt x="5390" y="705"/>
                  </a:cubicBezTo>
                  <a:cubicBezTo>
                    <a:pt x="5425" y="650"/>
                    <a:pt x="5414" y="578"/>
                    <a:pt x="5366" y="535"/>
                  </a:cubicBezTo>
                  <a:cubicBezTo>
                    <a:pt x="5341" y="515"/>
                    <a:pt x="5311" y="504"/>
                    <a:pt x="5280" y="504"/>
                  </a:cubicBezTo>
                  <a:cubicBezTo>
                    <a:pt x="5260" y="504"/>
                    <a:pt x="5240" y="509"/>
                    <a:pt x="5222" y="518"/>
                  </a:cubicBezTo>
                  <a:cubicBezTo>
                    <a:pt x="5154" y="549"/>
                    <a:pt x="5084" y="577"/>
                    <a:pt x="5014" y="600"/>
                  </a:cubicBezTo>
                  <a:cubicBezTo>
                    <a:pt x="5084" y="504"/>
                    <a:pt x="5140" y="398"/>
                    <a:pt x="5179" y="286"/>
                  </a:cubicBezTo>
                  <a:cubicBezTo>
                    <a:pt x="5196" y="239"/>
                    <a:pt x="5187" y="186"/>
                    <a:pt x="5154" y="149"/>
                  </a:cubicBezTo>
                  <a:cubicBezTo>
                    <a:pt x="5129" y="121"/>
                    <a:pt x="5094" y="107"/>
                    <a:pt x="5058" y="107"/>
                  </a:cubicBezTo>
                  <a:cubicBezTo>
                    <a:pt x="5036" y="107"/>
                    <a:pt x="5013" y="113"/>
                    <a:pt x="4993" y="125"/>
                  </a:cubicBezTo>
                  <a:cubicBezTo>
                    <a:pt x="4802" y="232"/>
                    <a:pt x="4595" y="308"/>
                    <a:pt x="4379" y="344"/>
                  </a:cubicBezTo>
                  <a:cubicBezTo>
                    <a:pt x="4133" y="119"/>
                    <a:pt x="3816" y="1"/>
                    <a:pt x="34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3" name="Google Shape;613;p76"/>
          <p:cNvGrpSpPr/>
          <p:nvPr/>
        </p:nvGrpSpPr>
        <p:grpSpPr>
          <a:xfrm>
            <a:off x="7451314" y="540021"/>
            <a:ext cx="400164" cy="379860"/>
            <a:chOff x="2841214" y="540046"/>
            <a:chExt cx="400164" cy="379860"/>
          </a:xfrm>
        </p:grpSpPr>
        <p:sp>
          <p:nvSpPr>
            <p:cNvPr id="614" name="Google Shape;614;p76"/>
            <p:cNvSpPr/>
            <p:nvPr/>
          </p:nvSpPr>
          <p:spPr>
            <a:xfrm>
              <a:off x="2949377" y="691933"/>
              <a:ext cx="52020" cy="132043"/>
            </a:xfrm>
            <a:custGeom>
              <a:rect b="b" l="l" r="r" t="t"/>
              <a:pathLst>
                <a:path extrusionOk="0" h="2881" w="1135">
                  <a:moveTo>
                    <a:pt x="873" y="262"/>
                  </a:moveTo>
                  <a:lnTo>
                    <a:pt x="873" y="2618"/>
                  </a:lnTo>
                  <a:lnTo>
                    <a:pt x="262" y="2618"/>
                  </a:lnTo>
                  <a:lnTo>
                    <a:pt x="262" y="262"/>
                  </a:lnTo>
                  <a:close/>
                  <a:moveTo>
                    <a:pt x="131" y="1"/>
                  </a:moveTo>
                  <a:cubicBezTo>
                    <a:pt x="58" y="1"/>
                    <a:pt x="1" y="60"/>
                    <a:pt x="1" y="131"/>
                  </a:cubicBezTo>
                  <a:lnTo>
                    <a:pt x="1" y="2749"/>
                  </a:lnTo>
                  <a:cubicBezTo>
                    <a:pt x="1" y="2821"/>
                    <a:pt x="58" y="2880"/>
                    <a:pt x="131" y="2880"/>
                  </a:cubicBezTo>
                  <a:lnTo>
                    <a:pt x="1003" y="2880"/>
                  </a:lnTo>
                  <a:cubicBezTo>
                    <a:pt x="1076" y="2880"/>
                    <a:pt x="1134" y="2821"/>
                    <a:pt x="1134" y="2749"/>
                  </a:cubicBezTo>
                  <a:lnTo>
                    <a:pt x="1134" y="131"/>
                  </a:lnTo>
                  <a:cubicBezTo>
                    <a:pt x="1134" y="60"/>
                    <a:pt x="1076" y="1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76"/>
            <p:cNvSpPr/>
            <p:nvPr/>
          </p:nvSpPr>
          <p:spPr>
            <a:xfrm>
              <a:off x="2939019" y="620022"/>
              <a:ext cx="62378" cy="59995"/>
            </a:xfrm>
            <a:custGeom>
              <a:rect b="b" l="l" r="r" t="t"/>
              <a:pathLst>
                <a:path extrusionOk="0" h="1309" w="1361">
                  <a:moveTo>
                    <a:pt x="704" y="261"/>
                  </a:moveTo>
                  <a:cubicBezTo>
                    <a:pt x="906" y="261"/>
                    <a:pt x="1099" y="418"/>
                    <a:pt x="1099" y="654"/>
                  </a:cubicBezTo>
                  <a:cubicBezTo>
                    <a:pt x="1099" y="871"/>
                    <a:pt x="923" y="1046"/>
                    <a:pt x="706" y="1046"/>
                  </a:cubicBezTo>
                  <a:cubicBezTo>
                    <a:pt x="356" y="1046"/>
                    <a:pt x="181" y="623"/>
                    <a:pt x="429" y="377"/>
                  </a:cubicBezTo>
                  <a:cubicBezTo>
                    <a:pt x="509" y="297"/>
                    <a:pt x="607" y="261"/>
                    <a:pt x="704" y="261"/>
                  </a:cubicBezTo>
                  <a:close/>
                  <a:moveTo>
                    <a:pt x="706" y="0"/>
                  </a:moveTo>
                  <a:cubicBezTo>
                    <a:pt x="442" y="0"/>
                    <a:pt x="202" y="159"/>
                    <a:pt x="101" y="404"/>
                  </a:cubicBezTo>
                  <a:cubicBezTo>
                    <a:pt x="0" y="648"/>
                    <a:pt x="56" y="929"/>
                    <a:pt x="243" y="1116"/>
                  </a:cubicBezTo>
                  <a:cubicBezTo>
                    <a:pt x="368" y="1241"/>
                    <a:pt x="536" y="1308"/>
                    <a:pt x="707" y="1308"/>
                  </a:cubicBezTo>
                  <a:cubicBezTo>
                    <a:pt x="791" y="1308"/>
                    <a:pt x="876" y="1292"/>
                    <a:pt x="956" y="1259"/>
                  </a:cubicBezTo>
                  <a:cubicBezTo>
                    <a:pt x="1201" y="1158"/>
                    <a:pt x="1360" y="918"/>
                    <a:pt x="1360" y="654"/>
                  </a:cubicBezTo>
                  <a:cubicBezTo>
                    <a:pt x="1360" y="292"/>
                    <a:pt x="1067" y="0"/>
                    <a:pt x="7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76"/>
            <p:cNvSpPr/>
            <p:nvPr/>
          </p:nvSpPr>
          <p:spPr>
            <a:xfrm>
              <a:off x="3029353" y="691933"/>
              <a:ext cx="140018" cy="132043"/>
            </a:xfrm>
            <a:custGeom>
              <a:rect b="b" l="l" r="r" t="t"/>
              <a:pathLst>
                <a:path extrusionOk="0" h="2881" w="3055">
                  <a:moveTo>
                    <a:pt x="131" y="1"/>
                  </a:moveTo>
                  <a:cubicBezTo>
                    <a:pt x="58" y="1"/>
                    <a:pt x="0" y="60"/>
                    <a:pt x="0" y="131"/>
                  </a:cubicBezTo>
                  <a:lnTo>
                    <a:pt x="0" y="2749"/>
                  </a:lnTo>
                  <a:cubicBezTo>
                    <a:pt x="0" y="2821"/>
                    <a:pt x="58" y="2880"/>
                    <a:pt x="131" y="2880"/>
                  </a:cubicBezTo>
                  <a:lnTo>
                    <a:pt x="1003" y="2880"/>
                  </a:lnTo>
                  <a:cubicBezTo>
                    <a:pt x="1076" y="2880"/>
                    <a:pt x="1134" y="2821"/>
                    <a:pt x="1134" y="2749"/>
                  </a:cubicBezTo>
                  <a:lnTo>
                    <a:pt x="1134" y="1810"/>
                  </a:lnTo>
                  <a:cubicBezTo>
                    <a:pt x="1134" y="1502"/>
                    <a:pt x="1202" y="1135"/>
                    <a:pt x="1527" y="1135"/>
                  </a:cubicBezTo>
                  <a:cubicBezTo>
                    <a:pt x="1769" y="1135"/>
                    <a:pt x="1867" y="1339"/>
                    <a:pt x="1902" y="1570"/>
                  </a:cubicBezTo>
                  <a:cubicBezTo>
                    <a:pt x="1913" y="1635"/>
                    <a:pt x="1970" y="1681"/>
                    <a:pt x="2032" y="1681"/>
                  </a:cubicBezTo>
                  <a:cubicBezTo>
                    <a:pt x="2039" y="1681"/>
                    <a:pt x="2045" y="1680"/>
                    <a:pt x="2052" y="1679"/>
                  </a:cubicBezTo>
                  <a:cubicBezTo>
                    <a:pt x="2123" y="1667"/>
                    <a:pt x="2172" y="1600"/>
                    <a:pt x="2161" y="1529"/>
                  </a:cubicBezTo>
                  <a:cubicBezTo>
                    <a:pt x="2095" y="1109"/>
                    <a:pt x="1871" y="873"/>
                    <a:pt x="1527" y="873"/>
                  </a:cubicBezTo>
                  <a:cubicBezTo>
                    <a:pt x="1111" y="873"/>
                    <a:pt x="872" y="1214"/>
                    <a:pt x="872" y="1809"/>
                  </a:cubicBezTo>
                  <a:lnTo>
                    <a:pt x="872" y="2616"/>
                  </a:lnTo>
                  <a:lnTo>
                    <a:pt x="261" y="2616"/>
                  </a:lnTo>
                  <a:lnTo>
                    <a:pt x="261" y="260"/>
                  </a:lnTo>
                  <a:lnTo>
                    <a:pt x="697" y="260"/>
                  </a:lnTo>
                  <a:lnTo>
                    <a:pt x="697" y="433"/>
                  </a:lnTo>
                  <a:cubicBezTo>
                    <a:pt x="697" y="473"/>
                    <a:pt x="715" y="512"/>
                    <a:pt x="746" y="538"/>
                  </a:cubicBezTo>
                  <a:cubicBezTo>
                    <a:pt x="770" y="557"/>
                    <a:pt x="799" y="567"/>
                    <a:pt x="829" y="567"/>
                  </a:cubicBezTo>
                  <a:cubicBezTo>
                    <a:pt x="858" y="567"/>
                    <a:pt x="887" y="557"/>
                    <a:pt x="910" y="538"/>
                  </a:cubicBezTo>
                  <a:cubicBezTo>
                    <a:pt x="1132" y="359"/>
                    <a:pt x="1410" y="260"/>
                    <a:pt x="1696" y="260"/>
                  </a:cubicBezTo>
                  <a:cubicBezTo>
                    <a:pt x="1698" y="260"/>
                    <a:pt x="1700" y="260"/>
                    <a:pt x="1702" y="260"/>
                  </a:cubicBezTo>
                  <a:cubicBezTo>
                    <a:pt x="2454" y="260"/>
                    <a:pt x="2792" y="896"/>
                    <a:pt x="2792" y="1526"/>
                  </a:cubicBezTo>
                  <a:lnTo>
                    <a:pt x="2792" y="2616"/>
                  </a:lnTo>
                  <a:lnTo>
                    <a:pt x="2181" y="2616"/>
                  </a:lnTo>
                  <a:lnTo>
                    <a:pt x="2181" y="2185"/>
                  </a:lnTo>
                  <a:cubicBezTo>
                    <a:pt x="2181" y="2113"/>
                    <a:pt x="2123" y="2055"/>
                    <a:pt x="2050" y="2055"/>
                  </a:cubicBezTo>
                  <a:cubicBezTo>
                    <a:pt x="1979" y="2055"/>
                    <a:pt x="1920" y="2113"/>
                    <a:pt x="1920" y="2185"/>
                  </a:cubicBezTo>
                  <a:lnTo>
                    <a:pt x="1920" y="2747"/>
                  </a:lnTo>
                  <a:cubicBezTo>
                    <a:pt x="1920" y="2819"/>
                    <a:pt x="1979" y="2877"/>
                    <a:pt x="2050" y="2877"/>
                  </a:cubicBezTo>
                  <a:lnTo>
                    <a:pt x="2923" y="2877"/>
                  </a:lnTo>
                  <a:cubicBezTo>
                    <a:pt x="2995" y="2877"/>
                    <a:pt x="3055" y="2819"/>
                    <a:pt x="3055" y="2747"/>
                  </a:cubicBezTo>
                  <a:lnTo>
                    <a:pt x="3055" y="1526"/>
                  </a:lnTo>
                  <a:cubicBezTo>
                    <a:pt x="3053" y="629"/>
                    <a:pt x="2497" y="1"/>
                    <a:pt x="1700" y="1"/>
                  </a:cubicBezTo>
                  <a:cubicBezTo>
                    <a:pt x="1442" y="1"/>
                    <a:pt x="1186" y="68"/>
                    <a:pt x="960" y="193"/>
                  </a:cubicBezTo>
                  <a:lnTo>
                    <a:pt x="960" y="131"/>
                  </a:lnTo>
                  <a:cubicBezTo>
                    <a:pt x="960" y="60"/>
                    <a:pt x="901" y="1"/>
                    <a:pt x="8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76"/>
            <p:cNvSpPr/>
            <p:nvPr/>
          </p:nvSpPr>
          <p:spPr>
            <a:xfrm>
              <a:off x="2841214" y="540046"/>
              <a:ext cx="400164" cy="379860"/>
            </a:xfrm>
            <a:custGeom>
              <a:rect b="b" l="l" r="r" t="t"/>
              <a:pathLst>
                <a:path extrusionOk="0" h="8288" w="8731">
                  <a:moveTo>
                    <a:pt x="4584" y="262"/>
                  </a:moveTo>
                  <a:cubicBezTo>
                    <a:pt x="6725" y="262"/>
                    <a:pt x="8467" y="2004"/>
                    <a:pt x="8467" y="4144"/>
                  </a:cubicBezTo>
                  <a:cubicBezTo>
                    <a:pt x="8467" y="6284"/>
                    <a:pt x="6725" y="8026"/>
                    <a:pt x="4584" y="8026"/>
                  </a:cubicBezTo>
                  <a:cubicBezTo>
                    <a:pt x="2444" y="8026"/>
                    <a:pt x="703" y="6284"/>
                    <a:pt x="703" y="4144"/>
                  </a:cubicBezTo>
                  <a:cubicBezTo>
                    <a:pt x="703" y="2004"/>
                    <a:pt x="2444" y="262"/>
                    <a:pt x="4584" y="262"/>
                  </a:cubicBezTo>
                  <a:close/>
                  <a:moveTo>
                    <a:pt x="4584" y="0"/>
                  </a:moveTo>
                  <a:cubicBezTo>
                    <a:pt x="3787" y="0"/>
                    <a:pt x="2985" y="230"/>
                    <a:pt x="2283" y="699"/>
                  </a:cubicBezTo>
                  <a:cubicBezTo>
                    <a:pt x="640" y="1796"/>
                    <a:pt x="1" y="3903"/>
                    <a:pt x="757" y="5728"/>
                  </a:cubicBezTo>
                  <a:cubicBezTo>
                    <a:pt x="1408" y="7300"/>
                    <a:pt x="2936" y="8288"/>
                    <a:pt x="4584" y="8288"/>
                  </a:cubicBezTo>
                  <a:cubicBezTo>
                    <a:pt x="4852" y="8288"/>
                    <a:pt x="5123" y="8262"/>
                    <a:pt x="5393" y="8208"/>
                  </a:cubicBezTo>
                  <a:cubicBezTo>
                    <a:pt x="7332" y="7822"/>
                    <a:pt x="8728" y="6120"/>
                    <a:pt x="8728" y="4144"/>
                  </a:cubicBezTo>
                  <a:cubicBezTo>
                    <a:pt x="8731" y="3044"/>
                    <a:pt x="8294" y="1989"/>
                    <a:pt x="7515" y="1213"/>
                  </a:cubicBezTo>
                  <a:cubicBezTo>
                    <a:pt x="6714" y="413"/>
                    <a:pt x="5653" y="0"/>
                    <a:pt x="4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8" name="Google Shape;618;p7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73552" cy="460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1"/>
          <p:cNvSpPr txBox="1"/>
          <p:nvPr>
            <p:ph type="ctrTitle"/>
          </p:nvPr>
        </p:nvSpPr>
        <p:spPr>
          <a:xfrm>
            <a:off x="5173625" y="389975"/>
            <a:ext cx="31662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Possible Uses of Our Results</a:t>
            </a:r>
            <a:endParaRPr sz="2800"/>
          </a:p>
        </p:txBody>
      </p:sp>
      <p:sp>
        <p:nvSpPr>
          <p:cNvPr id="253" name="Google Shape;253;p41"/>
          <p:cNvSpPr txBox="1"/>
          <p:nvPr>
            <p:ph idx="1" type="subTitle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Used by investment companies to better manage their customer’s portfolios.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Used by individual investors to help them better understand when to buy or sell a stock/portfolio.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Monitoring the market conditions of the current market.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2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42"/>
          <p:cNvPicPr preferRelativeResize="0"/>
          <p:nvPr/>
        </p:nvPicPr>
        <p:blipFill rotWithShape="1">
          <a:blip r:embed="rId3">
            <a:alphaModFix/>
          </a:blip>
          <a:srcRect b="5444" l="0" r="0" t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2"/>
          <p:cNvSpPr txBox="1"/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F3F3F3"/>
                </a:solidFill>
              </a:rPr>
              <a:t>Datasets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62" name="Google Shape;262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Dataset Introduction</a:t>
            </a:r>
            <a:endParaRPr u="sng"/>
          </a:p>
        </p:txBody>
      </p:sp>
      <p:sp>
        <p:nvSpPr>
          <p:cNvPr id="268" name="Google Shape;268;p43"/>
          <p:cNvSpPr txBox="1"/>
          <p:nvPr/>
        </p:nvSpPr>
        <p:spPr>
          <a:xfrm>
            <a:off x="714300" y="907050"/>
            <a:ext cx="77154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Open Sans Light"/>
              <a:buChar char="●"/>
            </a:pPr>
            <a:r>
              <a:rPr lang="en" sz="1800">
                <a:latin typeface="DM Serif Display"/>
                <a:ea typeface="DM Serif Display"/>
                <a:cs typeface="DM Serif Display"/>
                <a:sym typeface="DM Serif Display"/>
              </a:rPr>
              <a:t>Three datasets: </a:t>
            </a:r>
            <a:endParaRPr sz="18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Institutional Mutual Fund Holdings (10668 rows)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■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Investments made by institutional investors like Fidelity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Retail Mutual Fund Holdings (11017 rows)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■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Investments made by individuals in their portfolios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ETF (11003 rows)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■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Exchange Traded Funds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Intersected rows: 10625 rows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Char char="●"/>
            </a:pPr>
            <a:r>
              <a:rPr lang="en" sz="1800">
                <a:latin typeface="DM Serif Display"/>
                <a:ea typeface="DM Serif Display"/>
                <a:cs typeface="DM Serif Display"/>
                <a:sym typeface="DM Serif Display"/>
              </a:rPr>
              <a:t>Time Duration: </a:t>
            </a:r>
            <a:endParaRPr sz="18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Jan 4th, 2006 - Feb 1st, 2017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579 weeks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69" name="Google Shape;269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4"/>
          <p:cNvSpPr txBox="1"/>
          <p:nvPr>
            <p:ph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Dataset Introduction</a:t>
            </a:r>
            <a:endParaRPr u="sng"/>
          </a:p>
        </p:txBody>
      </p:sp>
      <p:sp>
        <p:nvSpPr>
          <p:cNvPr id="275" name="Google Shape;275;p44"/>
          <p:cNvSpPr txBox="1"/>
          <p:nvPr/>
        </p:nvSpPr>
        <p:spPr>
          <a:xfrm>
            <a:off x="714300" y="918725"/>
            <a:ext cx="7715400" cy="21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Open Sans Light"/>
              <a:buChar char="●"/>
            </a:pPr>
            <a:r>
              <a:rPr lang="en" sz="1800">
                <a:latin typeface="DM Serif Display"/>
                <a:ea typeface="DM Serif Display"/>
                <a:cs typeface="DM Serif Display"/>
                <a:sym typeface="DM Serif Display"/>
              </a:rPr>
              <a:t>Columns:</a:t>
            </a:r>
            <a:endParaRPr sz="18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ReportDate: Date of record aggregating to every Wednesday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AssetClass: The Sector/ Industry/Asset Class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Flow: Amount of inflow/outflow in Millions of USD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FlowPct: Flows as percent of assets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AssetEnd: Assets at end of the week in Millions of USD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○"/>
            </a:pPr>
            <a:r>
              <a:rPr lang="en" sz="1600">
                <a:latin typeface="Open Sans Light"/>
                <a:ea typeface="Open Sans Light"/>
                <a:cs typeface="Open Sans Light"/>
                <a:sym typeface="Open Sans Light"/>
              </a:rPr>
              <a:t>PortfolioChangePct: Percent change in overall portfolio in a week</a:t>
            </a: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76" name="Google Shape;27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551075"/>
            <a:ext cx="8839202" cy="59912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7" name="Google Shape;277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5"/>
          <p:cNvSpPr txBox="1"/>
          <p:nvPr>
            <p:ph type="ctrTitle"/>
          </p:nvPr>
        </p:nvSpPr>
        <p:spPr>
          <a:xfrm>
            <a:off x="0" y="0"/>
            <a:ext cx="2601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Dataset Introduction</a:t>
            </a:r>
            <a:endParaRPr u="sng"/>
          </a:p>
        </p:txBody>
      </p:sp>
      <p:sp>
        <p:nvSpPr>
          <p:cNvPr id="283" name="Google Shape;283;p45"/>
          <p:cNvSpPr txBox="1"/>
          <p:nvPr/>
        </p:nvSpPr>
        <p:spPr>
          <a:xfrm>
            <a:off x="565200" y="382875"/>
            <a:ext cx="7715400" cy="4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 Light"/>
              <a:buChar char="●"/>
            </a:pPr>
            <a:r>
              <a:rPr lang="en" sz="1600">
                <a:latin typeface="DM Serif Display"/>
                <a:ea typeface="DM Serif Display"/>
                <a:cs typeface="DM Serif Display"/>
                <a:sym typeface="DM Serif Display"/>
              </a:rPr>
              <a:t>Asset Classes:</a:t>
            </a:r>
            <a:endParaRPr sz="16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Commodities/Materials-North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Consumer Goods-North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Energy-North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Financials-North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Health Care/Biotech-North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Industrials-North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Infrastructure-North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Large Cap Blend-North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Large Cap Growth-North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Large Cap Value-North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Mid Cap Blend-North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Mid Cap Growth-North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Mid Cap Value-North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Real Estate-North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Small Cap Blend-North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Small Cap Growth-North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Small Cap Value-North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Technology-North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Telecom-North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Utilities-North America-USA-North America-Equity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84" name="Google Shape;284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434343"/>
      </a:accent1>
      <a:accent2>
        <a:srgbClr val="434343"/>
      </a:accent2>
      <a:accent3>
        <a:srgbClr val="434343"/>
      </a:accent3>
      <a:accent4>
        <a:srgbClr val="434343"/>
      </a:accent4>
      <a:accent5>
        <a:srgbClr val="434343"/>
      </a:accent5>
      <a:accent6>
        <a:srgbClr val="43434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